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5"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5" d="100"/>
          <a:sy n="55" d="100"/>
        </p:scale>
        <p:origin x="75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sl-SI" smtClean="0"/>
              <a:t>Uredite slog naslova matrice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smtClean="0"/>
              <a:t>Kliknite, da uredite slog podnaslova matrice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47212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ska slika z napiso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sl-SI" smtClean="0"/>
              <a:t>Uredite slog naslova matrice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smtClean="0"/>
              <a:t>Kliknite ikono, če želite dodati sliko</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48A87A34-81AB-432B-8DAE-1953F412C126}" type="datetimeFigureOut">
              <a:rPr lang="en-US" smtClean="0"/>
              <a:t>4/18/2020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22360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slov in napis">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sl-SI" smtClean="0"/>
              <a:t>Uredite slog naslova matrice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48A87A34-81AB-432B-8DAE-1953F412C126}" type="datetimeFigureOut">
              <a:rPr lang="en-US" smtClean="0"/>
              <a:t>4/18/2020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896334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z napisom">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sl-SI" smtClean="0"/>
              <a:t>Uredite slog naslova matrice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48A87A34-81AB-432B-8DAE-1953F412C126}" type="datetimeFigureOut">
              <a:rPr lang="en-US" smtClean="0"/>
              <a:t>4/18/2020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516383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ica z imenom">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sl-SI" smtClean="0"/>
              <a:t>Uredite slog naslova matrice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48A87A34-81AB-432B-8DAE-1953F412C126}" type="datetimeFigureOut">
              <a:rPr lang="en-US" smtClean="0"/>
              <a:t>4/18/2020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727621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tolpec">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sl-SI" smtClean="0"/>
              <a:t>Uredite slog naslova matrice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3" name="Date Placeholder 2"/>
          <p:cNvSpPr>
            <a:spLocks noGrp="1"/>
          </p:cNvSpPr>
          <p:nvPr>
            <p:ph type="dt" sz="half" idx="10"/>
          </p:nvPr>
        </p:nvSpPr>
        <p:spPr/>
        <p:txBody>
          <a:bodyPr/>
          <a:lstStyle/>
          <a:p>
            <a:fld id="{48A87A34-81AB-432B-8DAE-1953F412C126}" type="datetimeFigureOut">
              <a:rPr lang="en-US" smtClean="0"/>
              <a:t>4/18/2020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234698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tolpec s tremi slikami">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sl-SI" smtClean="0"/>
              <a:t>Uredite slog naslova matrice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3" name="Date Placeholder 2"/>
          <p:cNvSpPr>
            <a:spLocks noGrp="1"/>
          </p:cNvSpPr>
          <p:nvPr>
            <p:ph type="dt" sz="half" idx="10"/>
          </p:nvPr>
        </p:nvSpPr>
        <p:spPr/>
        <p:txBody>
          <a:bodyPr/>
          <a:lstStyle/>
          <a:p>
            <a:fld id="{48A87A34-81AB-432B-8DAE-1953F412C126}" type="datetimeFigureOut">
              <a:rPr lang="en-US" smtClean="0"/>
              <a:t>4/18/2020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121943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sl-SI" smtClean="0"/>
              <a:t>Uredite slog naslova matrice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31668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sl-SI" smtClean="0"/>
              <a:t>Uredite slog naslova matrice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23727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sl-SI" smtClean="0"/>
              <a:t>Uredite slog naslova matrice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43190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sl-SI" smtClean="0"/>
              <a:t>Uredite slog naslova matrice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48A87A34-81AB-432B-8DAE-1953F412C126}" type="datetimeFigureOut">
              <a:rPr lang="en-US" smtClean="0"/>
              <a:t>4/18/2020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97362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sl-SI" smtClean="0"/>
              <a:t>Uredite slog naslova matrice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4/18/2020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6877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sl-SI" smtClean="0"/>
              <a:t>Uredite slog naslova matrice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12" name="Content Placeholder 3"/>
          <p:cNvSpPr>
            <a:spLocks noGrp="1"/>
          </p:cNvSpPr>
          <p:nvPr>
            <p:ph sz="quarter" idx="13"/>
          </p:nvPr>
        </p:nvSpPr>
        <p:spPr>
          <a:xfrm>
            <a:off x="913774" y="3051012"/>
            <a:ext cx="5106027" cy="2740187"/>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13" name="Content Placeholder 5"/>
          <p:cNvSpPr>
            <a:spLocks noGrp="1"/>
          </p:cNvSpPr>
          <p:nvPr>
            <p:ph sz="quarter" idx="14"/>
          </p:nvPr>
        </p:nvSpPr>
        <p:spPr>
          <a:xfrm>
            <a:off x="6172200" y="3051012"/>
            <a:ext cx="5105401" cy="2740187"/>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4/18/2020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7734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sl-SI" smtClean="0"/>
              <a:t>Uredite slog naslova matrice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4/18/2020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35819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4/18/2020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22989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sl-SI" smtClean="0"/>
              <a:t>Uredite slog naslova matrice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48A87A34-81AB-432B-8DAE-1953F412C126}" type="datetimeFigureOut">
              <a:rPr lang="en-US" smtClean="0"/>
              <a:t>4/18/2020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50142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sl-SI" smtClean="0"/>
              <a:t>Uredite slog naslova matrice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smtClean="0"/>
              <a:t>Kliknite ikono, če želite dodati sliko</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48A87A34-81AB-432B-8DAE-1953F412C126}" type="datetimeFigureOut">
              <a:rPr lang="en-US" smtClean="0"/>
              <a:t>4/18/2020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7986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sl-SI" smtClean="0"/>
              <a:t>Uredite slog naslova matrice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smtClean="0"/>
              <a:pPr/>
              <a:t>4/18/2020</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7593952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hyperlink" Target="https://sl.wikipedia.org/wiki/Dan" TargetMode="External"/><Relationship Id="rId7" Type="http://schemas.openxmlformats.org/officeDocument/2006/relationships/hyperlink" Target="https://sl.wikipedia.org/wiki/Sonce" TargetMode="External"/><Relationship Id="rId2" Type="http://schemas.openxmlformats.org/officeDocument/2006/relationships/hyperlink" Target="https://sl.wikipedia.org/wiki/Letni_%C4%8Dasi" TargetMode="External"/><Relationship Id="rId1" Type="http://schemas.openxmlformats.org/officeDocument/2006/relationships/slideLayout" Target="../slideLayouts/slideLayout2.xml"/><Relationship Id="rId6" Type="http://schemas.openxmlformats.org/officeDocument/2006/relationships/hyperlink" Target="https://sl.wikipedia.org/wiki/%C4%8Cas" TargetMode="External"/><Relationship Id="rId5" Type="http://schemas.openxmlformats.org/officeDocument/2006/relationships/hyperlink" Target="https://sl.wikipedia.org/wiki/Podnebje" TargetMode="External"/><Relationship Id="rId4" Type="http://schemas.openxmlformats.org/officeDocument/2006/relationships/hyperlink" Target="https://sl.wikipedia.org/wiki/No%C4%8D"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www.youtube.com/watch?v=NNC59Xt7U_w" TargetMode="External"/><Relationship Id="rId3" Type="http://schemas.openxmlformats.org/officeDocument/2006/relationships/hyperlink" Target="https://www.youtube.com/watch?v=vbM6nY6IvbY" TargetMode="External"/><Relationship Id="rId7" Type="http://schemas.openxmlformats.org/officeDocument/2006/relationships/hyperlink" Target="https://www.youtube.com/watch?v=evTTnEzr49U" TargetMode="External"/><Relationship Id="rId12" Type="http://schemas.openxmlformats.org/officeDocument/2006/relationships/image" Target="../media/image7.jpg"/><Relationship Id="rId2" Type="http://schemas.openxmlformats.org/officeDocument/2006/relationships/hyperlink" Target="https://www.youtube.com/watch?v=Rh9XGrbLNic" TargetMode="External"/><Relationship Id="rId1" Type="http://schemas.openxmlformats.org/officeDocument/2006/relationships/slideLayout" Target="../slideLayouts/slideLayout2.xml"/><Relationship Id="rId6" Type="http://schemas.openxmlformats.org/officeDocument/2006/relationships/hyperlink" Target="https://www.youtube.com/watch?v=Nc8gHAgTzn0" TargetMode="External"/><Relationship Id="rId11" Type="http://schemas.openxmlformats.org/officeDocument/2006/relationships/hyperlink" Target="https://www.youtube.com/watch?v=O2YqGb_GfNA" TargetMode="External"/><Relationship Id="rId5" Type="http://schemas.openxmlformats.org/officeDocument/2006/relationships/hyperlink" Target="https://www.youtube.com/watch?v=orLqxPDlI1k" TargetMode="External"/><Relationship Id="rId10" Type="http://schemas.openxmlformats.org/officeDocument/2006/relationships/hyperlink" Target="https://www.youtube.com/watch?v=lypWQnDxHG0" TargetMode="External"/><Relationship Id="rId4" Type="http://schemas.openxmlformats.org/officeDocument/2006/relationships/hyperlink" Target="https://www.youtube.com/watch?v=jLcYS57JZPU" TargetMode="External"/><Relationship Id="rId9" Type="http://schemas.openxmlformats.org/officeDocument/2006/relationships/hyperlink" Target="https://www.youtube.com/watch?v=2WtvNEH2eKw"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www.instructables.com/id/How-to-to-a-shpping-bag-from-an-old-umbrella/" TargetMode="External"/><Relationship Id="rId3" Type="http://schemas.openxmlformats.org/officeDocument/2006/relationships/hyperlink" Target="https://www.youtube.com/watch?v=K3OopZKvBnc" TargetMode="External"/><Relationship Id="rId7" Type="http://schemas.openxmlformats.org/officeDocument/2006/relationships/hyperlink" Target="https://www.pinterest.co.uk/pin/261842165805333586/" TargetMode="External"/><Relationship Id="rId2" Type="http://schemas.openxmlformats.org/officeDocument/2006/relationships/hyperlink" Target="https://video.arnes.si/portal/asset.zul?id=u24apoMYhLZUWFYpoVs4R1Li" TargetMode="External"/><Relationship Id="rId1" Type="http://schemas.openxmlformats.org/officeDocument/2006/relationships/slideLayout" Target="../slideLayouts/slideLayout2.xml"/><Relationship Id="rId6" Type="http://schemas.openxmlformats.org/officeDocument/2006/relationships/hyperlink" Target="https://www.youtube.com/watch?v=dKfgQXGoV6Q" TargetMode="External"/><Relationship Id="rId11" Type="http://schemas.openxmlformats.org/officeDocument/2006/relationships/image" Target="../media/image8.jpeg"/><Relationship Id="rId5" Type="http://schemas.openxmlformats.org/officeDocument/2006/relationships/hyperlink" Target="https://www.youtube.com/watch?v=_2hrSYiYPUM" TargetMode="External"/><Relationship Id="rId10" Type="http://schemas.openxmlformats.org/officeDocument/2006/relationships/hyperlink" Target="https://www.csod.si/stran/vsebine-za-izvedbo-dnevov-dejavnosti" TargetMode="External"/><Relationship Id="rId4" Type="http://schemas.openxmlformats.org/officeDocument/2006/relationships/hyperlink" Target="https://www.youtube.com/watch?v=QjKhB_Lpi0Q" TargetMode="External"/><Relationship Id="rId9" Type="http://schemas.openxmlformats.org/officeDocument/2006/relationships/hyperlink" Target="http://vault.sierraclub.org/sierra/201305/repurpose-umbrella-tote-bag/step1.aspx"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oscv.si/images/stories/priloge/VENCEK_UPANJA_kako_ga_izdelati.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751012" y="1300785"/>
            <a:ext cx="8689976" cy="1503375"/>
          </a:xfrm>
          <a:solidFill>
            <a:srgbClr val="00B050"/>
          </a:solidFill>
        </p:spPr>
        <p:txBody>
          <a:bodyPr/>
          <a:lstStyle/>
          <a:p>
            <a:r>
              <a:rPr lang="sl-SI" dirty="0" smtClean="0"/>
              <a:t>22. APRIL- DAN ZEMLJE</a:t>
            </a:r>
            <a:endParaRPr lang="sl-SI" dirty="0"/>
          </a:p>
        </p:txBody>
      </p:sp>
      <p:sp>
        <p:nvSpPr>
          <p:cNvPr id="3" name="Podnaslov 2"/>
          <p:cNvSpPr>
            <a:spLocks noGrp="1"/>
          </p:cNvSpPr>
          <p:nvPr>
            <p:ph type="subTitle" idx="1"/>
          </p:nvPr>
        </p:nvSpPr>
        <p:spPr/>
        <p:txBody>
          <a:bodyPr/>
          <a:lstStyle/>
          <a:p>
            <a:r>
              <a:rPr lang="sl-SI" b="1" i="1" dirty="0" smtClean="0">
                <a:solidFill>
                  <a:schemeClr val="accent3">
                    <a:lumMod val="50000"/>
                  </a:schemeClr>
                </a:solidFill>
                <a:latin typeface="Bookman Old Style" panose="02050604050505020204" pitchFamily="18" charset="0"/>
              </a:rPr>
              <a:t>DAN ZEMLJE - DAN ZA NAŠE ZDRAVJE</a:t>
            </a:r>
          </a:p>
          <a:p>
            <a:r>
              <a:rPr lang="sl-SI" b="1" i="1" dirty="0" smtClean="0">
                <a:solidFill>
                  <a:schemeClr val="accent3">
                    <a:lumMod val="50000"/>
                  </a:schemeClr>
                </a:solidFill>
                <a:latin typeface="Bookman Old Style" panose="02050604050505020204" pitchFamily="18" charset="0"/>
              </a:rPr>
              <a:t>OŠ KOMEN, POŠ ŠTANJEL – DAN DEJAVNOSTI</a:t>
            </a:r>
            <a:endParaRPr lang="sl-SI" b="1" i="1" dirty="0">
              <a:solidFill>
                <a:schemeClr val="accent3">
                  <a:lumMod val="50000"/>
                </a:schemeClr>
              </a:solidFill>
              <a:latin typeface="Bookman Old Style" panose="02050604050505020204" pitchFamily="18" charset="0"/>
            </a:endParaRPr>
          </a:p>
        </p:txBody>
      </p:sp>
    </p:spTree>
    <p:extLst>
      <p:ext uri="{BB962C8B-B14F-4D97-AF65-F5344CB8AC3E}">
        <p14:creationId xmlns:p14="http://schemas.microsoft.com/office/powerpoint/2010/main" val="2819015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SVETOVNI DAN ZEMLJE</a:t>
            </a:r>
            <a:endParaRPr lang="sl-SI" dirty="0"/>
          </a:p>
        </p:txBody>
      </p:sp>
      <p:sp>
        <p:nvSpPr>
          <p:cNvPr id="3" name="Označba mesta vsebine 2"/>
          <p:cNvSpPr>
            <a:spLocks noGrp="1"/>
          </p:cNvSpPr>
          <p:nvPr>
            <p:ph sz="quarter" idx="13"/>
          </p:nvPr>
        </p:nvSpPr>
        <p:spPr>
          <a:xfrm>
            <a:off x="627017" y="1828931"/>
            <a:ext cx="10720252" cy="4162566"/>
          </a:xfrm>
        </p:spPr>
        <p:txBody>
          <a:bodyPr>
            <a:normAutofit fontScale="85000" lnSpcReduction="10000"/>
          </a:bodyPr>
          <a:lstStyle/>
          <a:p>
            <a:r>
              <a:rPr lang="sl-SI" dirty="0" smtClean="0">
                <a:solidFill>
                  <a:schemeClr val="accent3">
                    <a:lumMod val="50000"/>
                  </a:schemeClr>
                </a:solidFill>
              </a:rPr>
              <a:t>                                                     Vsako </a:t>
            </a:r>
            <a:r>
              <a:rPr lang="sl-SI" dirty="0">
                <a:solidFill>
                  <a:schemeClr val="accent3">
                    <a:lumMod val="50000"/>
                  </a:schemeClr>
                </a:solidFill>
              </a:rPr>
              <a:t>leto 22. aprila v več kot 192-ih državah sveta </a:t>
            </a:r>
            <a:r>
              <a:rPr lang="sl-SI" dirty="0" smtClean="0">
                <a:solidFill>
                  <a:schemeClr val="accent3">
                    <a:lumMod val="50000"/>
                  </a:schemeClr>
                </a:solidFill>
              </a:rPr>
              <a:t> že od leta </a:t>
            </a:r>
          </a:p>
          <a:p>
            <a:pPr marL="0" indent="0">
              <a:buNone/>
            </a:pPr>
            <a:r>
              <a:rPr lang="sl-SI" dirty="0">
                <a:solidFill>
                  <a:schemeClr val="accent3">
                    <a:lumMod val="50000"/>
                  </a:schemeClr>
                </a:solidFill>
              </a:rPr>
              <a:t> </a:t>
            </a:r>
            <a:r>
              <a:rPr lang="sl-SI" dirty="0" smtClean="0">
                <a:solidFill>
                  <a:schemeClr val="accent3">
                    <a:lumMod val="50000"/>
                  </a:schemeClr>
                </a:solidFill>
              </a:rPr>
              <a:t>                                                        1970 </a:t>
            </a:r>
            <a:r>
              <a:rPr lang="sl-SI" dirty="0">
                <a:solidFill>
                  <a:schemeClr val="accent3">
                    <a:lumMod val="50000"/>
                  </a:schemeClr>
                </a:solidFill>
              </a:rPr>
              <a:t>praznujemo SVETOVNI </a:t>
            </a:r>
            <a:r>
              <a:rPr lang="sl-SI" b="1" dirty="0">
                <a:solidFill>
                  <a:schemeClr val="accent3">
                    <a:lumMod val="50000"/>
                  </a:schemeClr>
                </a:solidFill>
              </a:rPr>
              <a:t>DAN ZEMLJE</a:t>
            </a:r>
            <a:r>
              <a:rPr lang="sl-SI" dirty="0">
                <a:solidFill>
                  <a:schemeClr val="accent3">
                    <a:lumMod val="50000"/>
                  </a:schemeClr>
                </a:solidFill>
              </a:rPr>
              <a:t>. </a:t>
            </a:r>
            <a:endParaRPr lang="sl-SI" dirty="0" smtClean="0">
              <a:solidFill>
                <a:schemeClr val="accent3">
                  <a:lumMod val="50000"/>
                </a:schemeClr>
              </a:solidFill>
            </a:endParaRPr>
          </a:p>
          <a:p>
            <a:pPr marL="0" indent="0">
              <a:buNone/>
            </a:pPr>
            <a:r>
              <a:rPr lang="sl-SI" dirty="0" smtClean="0">
                <a:solidFill>
                  <a:schemeClr val="accent3">
                    <a:lumMod val="50000"/>
                  </a:schemeClr>
                </a:solidFill>
              </a:rPr>
              <a:t>                                          letos dan zemlje praznujemo že </a:t>
            </a:r>
            <a:r>
              <a:rPr lang="sl-SI" b="1" dirty="0" smtClean="0">
                <a:solidFill>
                  <a:srgbClr val="C00000"/>
                </a:solidFill>
              </a:rPr>
              <a:t>petdesetič.</a:t>
            </a:r>
          </a:p>
          <a:p>
            <a:r>
              <a:rPr lang="sl-SI" dirty="0" smtClean="0">
                <a:solidFill>
                  <a:schemeClr val="accent3">
                    <a:lumMod val="50000"/>
                  </a:schemeClr>
                </a:solidFill>
              </a:rPr>
              <a:t>                                      Organizacija </a:t>
            </a:r>
            <a:r>
              <a:rPr lang="sl-SI" dirty="0">
                <a:solidFill>
                  <a:schemeClr val="accent3">
                    <a:lumMod val="50000"/>
                  </a:schemeClr>
                </a:solidFill>
              </a:rPr>
              <a:t>združenih narodov je leta 2009 prvotni naziv dan matere </a:t>
            </a:r>
            <a:endParaRPr lang="sl-SI" dirty="0" smtClean="0">
              <a:solidFill>
                <a:schemeClr val="accent3">
                  <a:lumMod val="50000"/>
                </a:schemeClr>
              </a:solidFill>
            </a:endParaRPr>
          </a:p>
          <a:p>
            <a:pPr marL="0" indent="0">
              <a:buNone/>
            </a:pPr>
            <a:r>
              <a:rPr lang="sl-SI" dirty="0" smtClean="0">
                <a:solidFill>
                  <a:schemeClr val="accent3">
                    <a:lumMod val="50000"/>
                  </a:schemeClr>
                </a:solidFill>
              </a:rPr>
              <a:t>                                         zemlje </a:t>
            </a:r>
            <a:r>
              <a:rPr lang="sl-SI" dirty="0">
                <a:solidFill>
                  <a:schemeClr val="accent3">
                    <a:lumMod val="50000"/>
                  </a:schemeClr>
                </a:solidFill>
              </a:rPr>
              <a:t>skrajšala v naziv DAN ZEMLJE, ki je dobil stalno mesto v koledarju</a:t>
            </a:r>
            <a:r>
              <a:rPr lang="sl-SI" dirty="0" smtClean="0">
                <a:solidFill>
                  <a:schemeClr val="accent3">
                    <a:lumMod val="50000"/>
                  </a:schemeClr>
                </a:solidFill>
              </a:rPr>
              <a:t>.</a:t>
            </a:r>
          </a:p>
          <a:p>
            <a:pPr marL="0" indent="0">
              <a:buNone/>
            </a:pPr>
            <a:r>
              <a:rPr lang="sl-SI" dirty="0" smtClean="0">
                <a:solidFill>
                  <a:schemeClr val="accent3">
                    <a:lumMod val="50000"/>
                  </a:schemeClr>
                </a:solidFill>
              </a:rPr>
              <a:t>      </a:t>
            </a:r>
            <a:r>
              <a:rPr lang="sl-SI" dirty="0">
                <a:solidFill>
                  <a:schemeClr val="accent3">
                    <a:lumMod val="50000"/>
                  </a:schemeClr>
                </a:solidFill>
              </a:rPr>
              <a:t>Danes za koordinacijo dogodkov in za promocijo dneva Zemlje skrbi </a:t>
            </a:r>
            <a:r>
              <a:rPr lang="sl-SI" dirty="0" err="1">
                <a:solidFill>
                  <a:schemeClr val="accent3">
                    <a:lumMod val="50000"/>
                  </a:schemeClr>
                </a:solidFill>
              </a:rPr>
              <a:t>earth</a:t>
            </a:r>
            <a:r>
              <a:rPr lang="sl-SI" dirty="0">
                <a:solidFill>
                  <a:schemeClr val="accent3">
                    <a:lumMod val="50000"/>
                  </a:schemeClr>
                </a:solidFill>
              </a:rPr>
              <a:t> </a:t>
            </a:r>
            <a:r>
              <a:rPr lang="sl-SI" dirty="0" err="1">
                <a:solidFill>
                  <a:schemeClr val="accent3">
                    <a:lumMod val="50000"/>
                  </a:schemeClr>
                </a:solidFill>
              </a:rPr>
              <a:t>day</a:t>
            </a:r>
            <a:r>
              <a:rPr lang="sl-SI" dirty="0">
                <a:solidFill>
                  <a:schemeClr val="accent3">
                    <a:lumMod val="50000"/>
                  </a:schemeClr>
                </a:solidFill>
              </a:rPr>
              <a:t> </a:t>
            </a:r>
            <a:r>
              <a:rPr lang="sl-SI" dirty="0" err="1">
                <a:solidFill>
                  <a:schemeClr val="accent3">
                    <a:lumMod val="50000"/>
                  </a:schemeClr>
                </a:solidFill>
              </a:rPr>
              <a:t>network</a:t>
            </a:r>
            <a:r>
              <a:rPr lang="sl-SI" dirty="0">
                <a:solidFill>
                  <a:schemeClr val="accent3">
                    <a:lumMod val="50000"/>
                  </a:schemeClr>
                </a:solidFill>
              </a:rPr>
              <a:t>, ki poskrbi tudi za to, da vsako leto izpostavi najbolj pereč </a:t>
            </a:r>
            <a:r>
              <a:rPr lang="sl-SI" b="1" dirty="0" err="1">
                <a:solidFill>
                  <a:schemeClr val="accent3">
                    <a:lumMod val="50000"/>
                  </a:schemeClr>
                </a:solidFill>
              </a:rPr>
              <a:t>okoljski</a:t>
            </a:r>
            <a:r>
              <a:rPr lang="sl-SI" b="1" dirty="0">
                <a:solidFill>
                  <a:schemeClr val="accent3">
                    <a:lumMod val="50000"/>
                  </a:schemeClr>
                </a:solidFill>
              </a:rPr>
              <a:t> problem</a:t>
            </a:r>
            <a:r>
              <a:rPr lang="sl-SI" dirty="0">
                <a:solidFill>
                  <a:schemeClr val="accent3">
                    <a:lumMod val="50000"/>
                  </a:schemeClr>
                </a:solidFill>
              </a:rPr>
              <a:t>.</a:t>
            </a:r>
            <a:r>
              <a:rPr lang="sl-SI" dirty="0" smtClean="0">
                <a:solidFill>
                  <a:schemeClr val="accent3">
                    <a:lumMod val="50000"/>
                  </a:schemeClr>
                </a:solidFill>
              </a:rPr>
              <a:t>     </a:t>
            </a:r>
          </a:p>
          <a:p>
            <a:pPr marL="0" indent="0">
              <a:buNone/>
            </a:pPr>
            <a:r>
              <a:rPr lang="sl-SI" dirty="0" smtClean="0">
                <a:solidFill>
                  <a:schemeClr val="accent3">
                    <a:lumMod val="50000"/>
                  </a:schemeClr>
                </a:solidFill>
              </a:rPr>
              <a:t>                                          </a:t>
            </a:r>
            <a:r>
              <a:rPr lang="sl-SI" b="1" dirty="0"/>
              <a:t>Glavna tema </a:t>
            </a:r>
            <a:r>
              <a:rPr lang="sl-SI" dirty="0"/>
              <a:t>letošnjega dneva Zemlje so </a:t>
            </a:r>
            <a:r>
              <a:rPr lang="sl-SI" sz="2800" b="1" i="1" dirty="0">
                <a:solidFill>
                  <a:srgbClr val="C00000"/>
                </a:solidFill>
              </a:rPr>
              <a:t>podnebni </a:t>
            </a:r>
            <a:r>
              <a:rPr lang="sl-SI" sz="2800" b="1" i="1" dirty="0" smtClean="0">
                <a:solidFill>
                  <a:srgbClr val="C00000"/>
                </a:solidFill>
              </a:rPr>
              <a:t>ukrepi</a:t>
            </a:r>
            <a:endParaRPr lang="sl-SI" sz="2800" b="1" dirty="0" smtClean="0">
              <a:solidFill>
                <a:srgbClr val="C00000"/>
              </a:solidFill>
            </a:endParaRPr>
          </a:p>
          <a:p>
            <a:pPr marL="0" indent="0">
              <a:buNone/>
            </a:pPr>
            <a:r>
              <a:rPr lang="sl-SI" dirty="0" smtClean="0"/>
              <a:t>Namen </a:t>
            </a:r>
            <a:r>
              <a:rPr lang="sl-SI" dirty="0"/>
              <a:t>tega dne je opozoriti javnost na ranljivost in enkratnost planeta, na katerem živimo. </a:t>
            </a:r>
            <a:endParaRPr lang="sl-SI" dirty="0" smtClean="0"/>
          </a:p>
          <a:p>
            <a:pPr marL="0" indent="0">
              <a:buNone/>
            </a:pPr>
            <a:r>
              <a:rPr lang="sl-SI" dirty="0" smtClean="0"/>
              <a:t>V </a:t>
            </a:r>
            <a:r>
              <a:rPr lang="sl-SI" dirty="0"/>
              <a:t>zadnjem času pa je namenjen predvsem </a:t>
            </a:r>
            <a:r>
              <a:rPr lang="sl-SI" dirty="0" smtClean="0"/>
              <a:t>podpori </a:t>
            </a:r>
            <a:r>
              <a:rPr lang="sl-SI" dirty="0"/>
              <a:t>in vzpodbujanju varstva narave in okolja nasploh. </a:t>
            </a:r>
            <a:endParaRPr lang="sl-SI" dirty="0">
              <a:solidFill>
                <a:schemeClr val="accent3">
                  <a:lumMod val="50000"/>
                </a:schemeClr>
              </a:solidFill>
            </a:endParaRPr>
          </a:p>
        </p:txBody>
      </p:sp>
      <p:pic>
        <p:nvPicPr>
          <p:cNvPr id="4" name="Slik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017" y="1577258"/>
            <a:ext cx="2476500" cy="1847850"/>
          </a:xfrm>
          <a:prstGeom prst="rect">
            <a:avLst/>
          </a:prstGeom>
        </p:spPr>
      </p:pic>
    </p:spTree>
    <p:extLst>
      <p:ext uri="{BB962C8B-B14F-4D97-AF65-F5344CB8AC3E}">
        <p14:creationId xmlns:p14="http://schemas.microsoft.com/office/powerpoint/2010/main" val="1228868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913775" y="618517"/>
            <a:ext cx="10364451" cy="1210283"/>
          </a:xfrm>
        </p:spPr>
        <p:txBody>
          <a:bodyPr/>
          <a:lstStyle/>
          <a:p>
            <a:r>
              <a:rPr lang="pl-PL" dirty="0"/>
              <a:t>Nekaj zanimivosti o našem </a:t>
            </a:r>
            <a:r>
              <a:rPr lang="pl-PL" dirty="0" smtClean="0"/>
              <a:t>planetu</a:t>
            </a:r>
            <a:endParaRPr lang="sl-SI" dirty="0"/>
          </a:p>
        </p:txBody>
      </p:sp>
      <p:sp>
        <p:nvSpPr>
          <p:cNvPr id="3" name="Označba mesta vsebine 2"/>
          <p:cNvSpPr>
            <a:spLocks noGrp="1"/>
          </p:cNvSpPr>
          <p:nvPr>
            <p:ph sz="quarter" idx="13"/>
          </p:nvPr>
        </p:nvSpPr>
        <p:spPr>
          <a:xfrm>
            <a:off x="913774" y="1680754"/>
            <a:ext cx="10363826" cy="4110445"/>
          </a:xfrm>
        </p:spPr>
        <p:txBody>
          <a:bodyPr>
            <a:normAutofit fontScale="70000" lnSpcReduction="20000"/>
          </a:bodyPr>
          <a:lstStyle/>
          <a:p>
            <a:r>
              <a:rPr lang="sl-SI" dirty="0"/>
              <a:t>Po oddaljenosti od Sonca je tretji, po velikosti pa peti planet Sončevega sistema. Predstavlja največji trdni planet in edini prostor v Vesolju, za katerega je znan obstoj življenja. Zemlja se je oblikovala pred približno 4,57 milijarde let, njen edini naravni satelit Luna pa pred okoli 4,53 milijarde let. Od svojega nastanka je Zemlja prešla množico geoloških in bioloških razvojnih faz, zaradi česar so se </a:t>
            </a:r>
            <a:r>
              <a:rPr lang="sl-SI" dirty="0" smtClean="0"/>
              <a:t>sledi </a:t>
            </a:r>
            <a:r>
              <a:rPr lang="sl-SI" dirty="0"/>
              <a:t>njene prvotne podobe večinoma </a:t>
            </a:r>
            <a:r>
              <a:rPr lang="sl-SI" dirty="0" smtClean="0"/>
              <a:t>izbrisale.</a:t>
            </a:r>
          </a:p>
          <a:p>
            <a:r>
              <a:rPr lang="sl-SI" dirty="0" smtClean="0"/>
              <a:t>Zemlja se vrti okrog sonca in okrog svoje </a:t>
            </a:r>
            <a:r>
              <a:rPr lang="sl-SI" dirty="0"/>
              <a:t>osi. Gibanje Zemlje </a:t>
            </a:r>
            <a:r>
              <a:rPr lang="sl-SI" dirty="0" smtClean="0"/>
              <a:t>je </a:t>
            </a:r>
            <a:r>
              <a:rPr lang="sl-SI" dirty="0"/>
              <a:t>vzrok </a:t>
            </a:r>
            <a:r>
              <a:rPr lang="sl-SI" dirty="0">
                <a:hlinkClick r:id="rId2" tooltip="Letni časi"/>
              </a:rPr>
              <a:t>letnim časom</a:t>
            </a:r>
            <a:r>
              <a:rPr lang="sl-SI" dirty="0"/>
              <a:t>, menjavanju </a:t>
            </a:r>
            <a:r>
              <a:rPr lang="sl-SI" dirty="0">
                <a:hlinkClick r:id="rId3" tooltip="Dan"/>
              </a:rPr>
              <a:t>dneva</a:t>
            </a:r>
            <a:r>
              <a:rPr lang="sl-SI" dirty="0"/>
              <a:t> in </a:t>
            </a:r>
            <a:r>
              <a:rPr lang="sl-SI" dirty="0">
                <a:hlinkClick r:id="rId4" tooltip="Noč"/>
              </a:rPr>
              <a:t>noči</a:t>
            </a:r>
            <a:r>
              <a:rPr lang="sl-SI" dirty="0"/>
              <a:t> ter njunim dolžinam, pa tudi različnim </a:t>
            </a:r>
            <a:r>
              <a:rPr lang="sl-SI" dirty="0">
                <a:hlinkClick r:id="rId5" tooltip="Podnebje"/>
              </a:rPr>
              <a:t>podnebnim</a:t>
            </a:r>
            <a:r>
              <a:rPr lang="sl-SI" dirty="0"/>
              <a:t> pasovom, določanju </a:t>
            </a:r>
            <a:r>
              <a:rPr lang="sl-SI" dirty="0">
                <a:hlinkClick r:id="rId6" tooltip="Čas"/>
              </a:rPr>
              <a:t>časa</a:t>
            </a:r>
            <a:r>
              <a:rPr lang="sl-SI" dirty="0"/>
              <a:t> in več drugim predmetnostim. </a:t>
            </a:r>
            <a:endParaRPr lang="sl-SI" dirty="0" smtClean="0"/>
          </a:p>
          <a:p>
            <a:pPr marL="0" indent="0">
              <a:buNone/>
            </a:pPr>
            <a:endParaRPr lang="sl-SI" dirty="0" smtClean="0"/>
          </a:p>
          <a:p>
            <a:pPr>
              <a:spcBef>
                <a:spcPts val="0"/>
              </a:spcBef>
            </a:pPr>
            <a:r>
              <a:rPr lang="sl-SI" dirty="0" smtClean="0"/>
              <a:t>Osnovni </a:t>
            </a:r>
            <a:r>
              <a:rPr lang="sl-SI" dirty="0"/>
              <a:t>gibanji Zemlje </a:t>
            </a:r>
            <a:r>
              <a:rPr lang="sl-SI" dirty="0" smtClean="0"/>
              <a:t>sta: </a:t>
            </a:r>
            <a:r>
              <a:rPr lang="sl-SI" b="1" dirty="0" smtClean="0"/>
              <a:t>rotacija </a:t>
            </a:r>
            <a:r>
              <a:rPr lang="sl-SI" dirty="0" smtClean="0"/>
              <a:t>= vrtenje </a:t>
            </a:r>
            <a:r>
              <a:rPr lang="sl-SI" dirty="0"/>
              <a:t>planeta okoli njegove </a:t>
            </a:r>
            <a:r>
              <a:rPr lang="sl-SI" dirty="0" smtClean="0"/>
              <a:t>osi kar </a:t>
            </a:r>
            <a:r>
              <a:rPr lang="sl-SI" dirty="0"/>
              <a:t>pomeni zasuk za 360° v enem dnevu </a:t>
            </a:r>
            <a:r>
              <a:rPr lang="sl-SI" dirty="0" smtClean="0"/>
              <a:t> </a:t>
            </a:r>
          </a:p>
          <a:p>
            <a:pPr marL="0" indent="0">
              <a:spcBef>
                <a:spcPts val="0"/>
              </a:spcBef>
              <a:buNone/>
            </a:pPr>
            <a:r>
              <a:rPr lang="sl-SI" dirty="0" smtClean="0"/>
              <a:t>                                                                          Neposredna </a:t>
            </a:r>
            <a:r>
              <a:rPr lang="sl-SI" dirty="0"/>
              <a:t>posledica tega vrtenja je menjavanje dneva in noči. </a:t>
            </a:r>
            <a:r>
              <a:rPr lang="sl-SI" dirty="0" smtClean="0"/>
              <a:t>  </a:t>
            </a:r>
          </a:p>
          <a:p>
            <a:pPr marL="0" indent="0">
              <a:spcBef>
                <a:spcPts val="0"/>
              </a:spcBef>
              <a:buNone/>
            </a:pPr>
            <a:r>
              <a:rPr lang="sl-SI" dirty="0" smtClean="0"/>
              <a:t>                                                     </a:t>
            </a:r>
            <a:r>
              <a:rPr lang="sl-SI" b="1" dirty="0" smtClean="0"/>
              <a:t>revolucija = </a:t>
            </a:r>
            <a:r>
              <a:rPr lang="sl-SI" dirty="0"/>
              <a:t>gibanje po tiru okoli </a:t>
            </a:r>
            <a:r>
              <a:rPr lang="sl-SI" dirty="0">
                <a:hlinkClick r:id="rId7" tooltip="Sonce"/>
              </a:rPr>
              <a:t>Sonca</a:t>
            </a:r>
            <a:r>
              <a:rPr lang="sl-SI" dirty="0"/>
              <a:t> </a:t>
            </a:r>
            <a:r>
              <a:rPr lang="sl-SI" dirty="0" smtClean="0"/>
              <a:t>kar </a:t>
            </a:r>
            <a:r>
              <a:rPr lang="sl-SI" dirty="0"/>
              <a:t>za celoten obrat terja eno leto oziroma </a:t>
            </a:r>
            <a:r>
              <a:rPr lang="sl-SI" dirty="0" smtClean="0"/>
              <a:t> </a:t>
            </a:r>
          </a:p>
          <a:p>
            <a:pPr marL="0" indent="0">
              <a:spcBef>
                <a:spcPts val="0"/>
              </a:spcBef>
              <a:buNone/>
            </a:pPr>
            <a:r>
              <a:rPr lang="sl-SI" dirty="0"/>
              <a:t> </a:t>
            </a:r>
            <a:r>
              <a:rPr lang="sl-SI" dirty="0" smtClean="0"/>
              <a:t>                                                                         365,24 </a:t>
            </a:r>
            <a:r>
              <a:rPr lang="sl-SI" dirty="0"/>
              <a:t>zemeljskih </a:t>
            </a:r>
            <a:r>
              <a:rPr lang="sl-SI" dirty="0" smtClean="0">
                <a:hlinkClick r:id="rId3" tooltip="Dan"/>
              </a:rPr>
              <a:t>dni</a:t>
            </a:r>
            <a:r>
              <a:rPr lang="sl-SI" dirty="0" smtClean="0"/>
              <a:t> </a:t>
            </a:r>
          </a:p>
        </p:txBody>
      </p:sp>
      <p:pic>
        <p:nvPicPr>
          <p:cNvPr id="4" name="Slika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17048" y="4144055"/>
            <a:ext cx="3160704" cy="1969362"/>
          </a:xfrm>
          <a:prstGeom prst="rect">
            <a:avLst/>
          </a:prstGeom>
        </p:spPr>
      </p:pic>
    </p:spTree>
    <p:extLst>
      <p:ext uri="{BB962C8B-B14F-4D97-AF65-F5344CB8AC3E}">
        <p14:creationId xmlns:p14="http://schemas.microsoft.com/office/powerpoint/2010/main" val="4066545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913775" y="330926"/>
            <a:ext cx="10364451" cy="1045028"/>
          </a:xfrm>
        </p:spPr>
        <p:txBody>
          <a:bodyPr/>
          <a:lstStyle/>
          <a:p>
            <a:r>
              <a:rPr lang="sl-SI" dirty="0" smtClean="0"/>
              <a:t>Zemlja je bolna, ji lahko kako pomagaš?</a:t>
            </a:r>
            <a:endParaRPr lang="sl-SI" dirty="0"/>
          </a:p>
        </p:txBody>
      </p:sp>
      <p:sp>
        <p:nvSpPr>
          <p:cNvPr id="3" name="Označba mesta vsebine 2"/>
          <p:cNvSpPr>
            <a:spLocks noGrp="1"/>
          </p:cNvSpPr>
          <p:nvPr>
            <p:ph sz="quarter" idx="13"/>
          </p:nvPr>
        </p:nvSpPr>
        <p:spPr>
          <a:xfrm>
            <a:off x="913774" y="1236617"/>
            <a:ext cx="10363826" cy="4789713"/>
          </a:xfrm>
        </p:spPr>
        <p:txBody>
          <a:bodyPr>
            <a:normAutofit fontScale="62500" lnSpcReduction="20000"/>
          </a:bodyPr>
          <a:lstStyle/>
          <a:p>
            <a:r>
              <a:rPr lang="sl-SI" dirty="0" smtClean="0">
                <a:solidFill>
                  <a:schemeClr val="bg2">
                    <a:lumMod val="50000"/>
                  </a:schemeClr>
                </a:solidFill>
              </a:rPr>
              <a:t>Lahko in Vsako dejanje šteje!</a:t>
            </a:r>
          </a:p>
          <a:p>
            <a:endParaRPr lang="sl-SI" dirty="0">
              <a:solidFill>
                <a:schemeClr val="bg2">
                  <a:lumMod val="50000"/>
                </a:schemeClr>
              </a:solidFill>
            </a:endParaRPr>
          </a:p>
          <a:p>
            <a:endParaRPr lang="sl-SI" dirty="0" smtClean="0">
              <a:solidFill>
                <a:schemeClr val="bg2">
                  <a:lumMod val="50000"/>
                </a:schemeClr>
              </a:solidFill>
            </a:endParaRPr>
          </a:p>
          <a:p>
            <a:endParaRPr lang="sl-SI" dirty="0" smtClean="0">
              <a:solidFill>
                <a:schemeClr val="bg2">
                  <a:lumMod val="50000"/>
                </a:schemeClr>
              </a:solidFill>
            </a:endParaRPr>
          </a:p>
          <a:p>
            <a:endParaRPr lang="sl-SI" dirty="0" smtClean="0">
              <a:solidFill>
                <a:schemeClr val="bg2">
                  <a:lumMod val="50000"/>
                </a:schemeClr>
              </a:solidFill>
            </a:endParaRPr>
          </a:p>
          <a:p>
            <a:r>
              <a:rPr lang="sl-SI" dirty="0">
                <a:solidFill>
                  <a:srgbClr val="FF0066"/>
                </a:solidFill>
              </a:rPr>
              <a:t>Začeli bomo z majhnimi koraki. Ker živimo na podeželju in smo radi ter veliko v naravi, si želimo, da je čim manj onesnažena. Ampak, najprej je potrebno počistiti pred svojim pragom. </a:t>
            </a:r>
            <a:endParaRPr lang="sl-SI" dirty="0" smtClean="0">
              <a:solidFill>
                <a:srgbClr val="FF0066"/>
              </a:solidFill>
            </a:endParaRPr>
          </a:p>
          <a:p>
            <a:r>
              <a:rPr lang="sl-SI" dirty="0" smtClean="0">
                <a:solidFill>
                  <a:schemeClr val="bg2">
                    <a:lumMod val="50000"/>
                  </a:schemeClr>
                </a:solidFill>
              </a:rPr>
              <a:t>Dajmo:  zavihajmo rokave </a:t>
            </a:r>
            <a:r>
              <a:rPr lang="sl-SI" dirty="0">
                <a:solidFill>
                  <a:schemeClr val="bg2">
                    <a:lumMod val="50000"/>
                  </a:schemeClr>
                </a:solidFill>
              </a:rPr>
              <a:t>in </a:t>
            </a:r>
            <a:r>
              <a:rPr lang="sl-SI" dirty="0" smtClean="0">
                <a:solidFill>
                  <a:schemeClr val="bg2">
                    <a:lumMod val="50000"/>
                  </a:schemeClr>
                </a:solidFill>
              </a:rPr>
              <a:t>osvežimo </a:t>
            </a:r>
            <a:r>
              <a:rPr lang="sl-SI" dirty="0">
                <a:solidFill>
                  <a:schemeClr val="bg2">
                    <a:lumMod val="50000"/>
                  </a:schemeClr>
                </a:solidFill>
              </a:rPr>
              <a:t>okolico in notranjost svojega doma</a:t>
            </a:r>
            <a:r>
              <a:rPr lang="sl-SI" dirty="0" smtClean="0">
                <a:solidFill>
                  <a:schemeClr val="bg2">
                    <a:lumMod val="50000"/>
                  </a:schemeClr>
                </a:solidFill>
              </a:rPr>
              <a:t>.</a:t>
            </a:r>
          </a:p>
          <a:p>
            <a:r>
              <a:rPr lang="sl-SI" dirty="0" smtClean="0">
                <a:solidFill>
                  <a:srgbClr val="FF0066"/>
                </a:solidFill>
              </a:rPr>
              <a:t>Poiščimo nekaj načinov varčevanja z elektriko, vodo, energijo in jih zapišimo.</a:t>
            </a:r>
          </a:p>
          <a:p>
            <a:r>
              <a:rPr lang="sl-SI" dirty="0" smtClean="0">
                <a:solidFill>
                  <a:schemeClr val="bg2">
                    <a:lumMod val="50000"/>
                  </a:schemeClr>
                </a:solidFill>
              </a:rPr>
              <a:t>Posadimo svojo rastlino, mogoče poskrbimo za svojo vrtno gredico, imejmo svojo cvetlico.</a:t>
            </a:r>
          </a:p>
          <a:p>
            <a:r>
              <a:rPr lang="sl-SI" dirty="0" smtClean="0">
                <a:solidFill>
                  <a:srgbClr val="FF0066"/>
                </a:solidFill>
              </a:rPr>
              <a:t>Na sprehodu z rokavico poberimo odvrženo embalažo….</a:t>
            </a:r>
          </a:p>
          <a:p>
            <a:r>
              <a:rPr lang="sl-SI" dirty="0" smtClean="0">
                <a:solidFill>
                  <a:schemeClr val="bg2">
                    <a:lumMod val="50000"/>
                  </a:schemeClr>
                </a:solidFill>
              </a:rPr>
              <a:t>Tehtajmo  odvrženo hrano - Ne mečimo hrane stran, </a:t>
            </a:r>
          </a:p>
          <a:p>
            <a:r>
              <a:rPr lang="sl-SI" dirty="0" smtClean="0">
                <a:solidFill>
                  <a:srgbClr val="FF0066"/>
                </a:solidFill>
              </a:rPr>
              <a:t>Pripravimo venček upanja iz odpadlih škatlic za jajca in ga obesimo na vhodna vrata….</a:t>
            </a:r>
            <a:endParaRPr lang="sl-SI" dirty="0">
              <a:solidFill>
                <a:srgbClr val="FF0066"/>
              </a:solidFill>
            </a:endParaRPr>
          </a:p>
          <a:p>
            <a:r>
              <a:rPr lang="sl-SI" dirty="0">
                <a:solidFill>
                  <a:schemeClr val="bg2">
                    <a:lumMod val="50000"/>
                  </a:schemeClr>
                </a:solidFill>
              </a:rPr>
              <a:t> </a:t>
            </a:r>
            <a:r>
              <a:rPr lang="sl-SI" dirty="0" smtClean="0">
                <a:solidFill>
                  <a:schemeClr val="bg2">
                    <a:lumMod val="50000"/>
                  </a:schemeClr>
                </a:solidFill>
              </a:rPr>
              <a:t>Predvsem pa Naj </a:t>
            </a:r>
            <a:r>
              <a:rPr lang="sl-SI" dirty="0">
                <a:solidFill>
                  <a:schemeClr val="bg2">
                    <a:lumMod val="50000"/>
                  </a:schemeClr>
                </a:solidFill>
              </a:rPr>
              <a:t>ne bo skrb za Zemljo samo 22. aprila. Naj postane način našega življenja, vsakdanjika prav na vsakem našem </a:t>
            </a:r>
            <a:r>
              <a:rPr lang="sl-SI" dirty="0" smtClean="0">
                <a:solidFill>
                  <a:schemeClr val="bg2">
                    <a:lumMod val="50000"/>
                  </a:schemeClr>
                </a:solidFill>
              </a:rPr>
              <a:t>koraku.</a:t>
            </a:r>
            <a:endParaRPr lang="sl-SI" dirty="0">
              <a:solidFill>
                <a:schemeClr val="bg2">
                  <a:lumMod val="50000"/>
                </a:schemeClr>
              </a:solidFill>
            </a:endParaRPr>
          </a:p>
        </p:txBody>
      </p:sp>
      <p:pic>
        <p:nvPicPr>
          <p:cNvPr id="4" name="Slik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4828" y="1093399"/>
            <a:ext cx="1761718" cy="1761718"/>
          </a:xfrm>
          <a:prstGeom prst="rect">
            <a:avLst/>
          </a:prstGeom>
        </p:spPr>
      </p:pic>
    </p:spTree>
    <p:extLst>
      <p:ext uri="{BB962C8B-B14F-4D97-AF65-F5344CB8AC3E}">
        <p14:creationId xmlns:p14="http://schemas.microsoft.com/office/powerpoint/2010/main" val="4013193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913775" y="618517"/>
            <a:ext cx="10364451" cy="783563"/>
          </a:xfrm>
        </p:spPr>
        <p:txBody>
          <a:bodyPr/>
          <a:lstStyle/>
          <a:p>
            <a:r>
              <a:rPr lang="sl-SI" dirty="0" smtClean="0"/>
              <a:t>1. Do 5. razred</a:t>
            </a:r>
            <a:endParaRPr lang="sl-SI" dirty="0"/>
          </a:p>
        </p:txBody>
      </p:sp>
      <p:sp>
        <p:nvSpPr>
          <p:cNvPr id="3" name="Označba mesta vsebine 2"/>
          <p:cNvSpPr>
            <a:spLocks noGrp="1"/>
          </p:cNvSpPr>
          <p:nvPr>
            <p:ph sz="quarter" idx="13"/>
          </p:nvPr>
        </p:nvSpPr>
        <p:spPr>
          <a:xfrm>
            <a:off x="913774" y="1471749"/>
            <a:ext cx="10363826" cy="4319451"/>
          </a:xfrm>
        </p:spPr>
        <p:txBody>
          <a:bodyPr>
            <a:normAutofit fontScale="40000" lnSpcReduction="20000"/>
          </a:bodyPr>
          <a:lstStyle/>
          <a:p>
            <a:r>
              <a:rPr lang="sl-SI" sz="2900" b="1" i="1" dirty="0" smtClean="0">
                <a:latin typeface="Bookman Old Style" panose="02050604050505020204" pitchFamily="18" charset="0"/>
              </a:rPr>
              <a:t>Učenci od 1. do 5. razreda boste navodila za dan dejavnosti dobili po e pošti.</a:t>
            </a:r>
          </a:p>
          <a:p>
            <a:r>
              <a:rPr lang="sl-SI" sz="2900" b="1" i="1" dirty="0" smtClean="0">
                <a:latin typeface="Bookman Old Style" panose="02050604050505020204" pitchFamily="18" charset="0"/>
              </a:rPr>
              <a:t>Lahko si boste ogledali eno izmed predlaganih risank:</a:t>
            </a:r>
          </a:p>
          <a:p>
            <a:endParaRPr lang="sl-SI" sz="2500" dirty="0" smtClean="0"/>
          </a:p>
          <a:p>
            <a:pPr>
              <a:spcBef>
                <a:spcPts val="0"/>
              </a:spcBef>
            </a:pPr>
            <a:r>
              <a:rPr lang="sl-SI" dirty="0"/>
              <a:t>Kapljica in Listek raziskujeta: Kam gredo odpadki, ko jih odvržemo</a:t>
            </a:r>
            <a:endParaRPr lang="sl-SI" b="1" dirty="0"/>
          </a:p>
          <a:p>
            <a:pPr>
              <a:spcBef>
                <a:spcPts val="0"/>
              </a:spcBef>
            </a:pPr>
            <a:r>
              <a:rPr lang="sl-SI" dirty="0"/>
              <a:t> </a:t>
            </a:r>
            <a:r>
              <a:rPr lang="sl-SI" dirty="0" smtClean="0">
                <a:hlinkClick r:id="rId2"/>
              </a:rPr>
              <a:t>https</a:t>
            </a:r>
            <a:r>
              <a:rPr lang="sl-SI" dirty="0">
                <a:hlinkClick r:id="rId2"/>
              </a:rPr>
              <a:t>://</a:t>
            </a:r>
            <a:r>
              <a:rPr lang="sl-SI" dirty="0" smtClean="0">
                <a:hlinkClick r:id="rId2"/>
              </a:rPr>
              <a:t>www.youtube.com/watch?v=Rh9XGrbLNic</a:t>
            </a:r>
            <a:endParaRPr lang="sl-SI" dirty="0"/>
          </a:p>
          <a:p>
            <a:pPr>
              <a:spcBef>
                <a:spcPts val="0"/>
              </a:spcBef>
            </a:pPr>
            <a:r>
              <a:rPr lang="sl-SI" dirty="0"/>
              <a:t>LEPŠI SVET – Odpadki</a:t>
            </a:r>
          </a:p>
          <a:p>
            <a:pPr>
              <a:spcBef>
                <a:spcPts val="0"/>
              </a:spcBef>
            </a:pPr>
            <a:r>
              <a:rPr lang="sl-SI" dirty="0">
                <a:hlinkClick r:id="rId3"/>
              </a:rPr>
              <a:t>https://</a:t>
            </a:r>
            <a:r>
              <a:rPr lang="sl-SI" dirty="0" smtClean="0">
                <a:hlinkClick r:id="rId3"/>
              </a:rPr>
              <a:t>www.youtube.com/watch?v=vbM6nY6IvbY</a:t>
            </a:r>
            <a:r>
              <a:rPr lang="sl-SI" dirty="0"/>
              <a:t> </a:t>
            </a:r>
          </a:p>
          <a:p>
            <a:pPr>
              <a:spcBef>
                <a:spcPts val="0"/>
              </a:spcBef>
            </a:pPr>
            <a:r>
              <a:rPr lang="sl-SI" dirty="0"/>
              <a:t>LEPŠI SVET – </a:t>
            </a:r>
            <a:r>
              <a:rPr lang="sl-SI" dirty="0" smtClean="0"/>
              <a:t>Promet</a:t>
            </a:r>
            <a:endParaRPr lang="sl-SI" dirty="0"/>
          </a:p>
          <a:p>
            <a:pPr>
              <a:spcBef>
                <a:spcPts val="0"/>
              </a:spcBef>
            </a:pPr>
            <a:r>
              <a:rPr lang="sl-SI" dirty="0">
                <a:hlinkClick r:id="rId4"/>
              </a:rPr>
              <a:t>https://</a:t>
            </a:r>
            <a:r>
              <a:rPr lang="sl-SI" dirty="0" smtClean="0">
                <a:hlinkClick r:id="rId4"/>
              </a:rPr>
              <a:t>www.youtube.com/watch?v=jLcYS57JZPU</a:t>
            </a:r>
            <a:r>
              <a:rPr lang="sl-SI" dirty="0" smtClean="0"/>
              <a:t>                                                                                                        </a:t>
            </a:r>
            <a:endParaRPr lang="sl-SI" dirty="0"/>
          </a:p>
          <a:p>
            <a:pPr>
              <a:spcBef>
                <a:spcPts val="0"/>
              </a:spcBef>
            </a:pPr>
            <a:r>
              <a:rPr lang="sl-SI" dirty="0"/>
              <a:t>LEPŠI SVET - Obnovljivi viri </a:t>
            </a:r>
            <a:r>
              <a:rPr lang="sl-SI" dirty="0" smtClean="0"/>
              <a:t>energije</a:t>
            </a:r>
            <a:endParaRPr lang="sl-SI" dirty="0"/>
          </a:p>
          <a:p>
            <a:pPr>
              <a:spcBef>
                <a:spcPts val="0"/>
              </a:spcBef>
            </a:pPr>
            <a:r>
              <a:rPr lang="sl-SI" dirty="0">
                <a:hlinkClick r:id="rId5"/>
              </a:rPr>
              <a:t>https://</a:t>
            </a:r>
            <a:r>
              <a:rPr lang="sl-SI" dirty="0" smtClean="0">
                <a:hlinkClick r:id="rId5"/>
              </a:rPr>
              <a:t>www.youtube.com/watch?v=orLqxPDlI1k</a:t>
            </a:r>
            <a:endParaRPr lang="sl-SI" dirty="0"/>
          </a:p>
          <a:p>
            <a:pPr>
              <a:spcBef>
                <a:spcPts val="0"/>
              </a:spcBef>
            </a:pPr>
            <a:r>
              <a:rPr lang="sl-SI" dirty="0"/>
              <a:t>LEPŠI SVET – Uporabimo </a:t>
            </a:r>
            <a:r>
              <a:rPr lang="sl-SI" dirty="0" smtClean="0"/>
              <a:t>sonce</a:t>
            </a:r>
          </a:p>
          <a:p>
            <a:pPr>
              <a:spcBef>
                <a:spcPts val="0"/>
              </a:spcBef>
            </a:pPr>
            <a:r>
              <a:rPr lang="sl-SI" dirty="0" smtClean="0">
                <a:hlinkClick r:id="rId6"/>
              </a:rPr>
              <a:t>https</a:t>
            </a:r>
            <a:r>
              <a:rPr lang="sl-SI" dirty="0">
                <a:hlinkClick r:id="rId6"/>
              </a:rPr>
              <a:t>://</a:t>
            </a:r>
            <a:r>
              <a:rPr lang="sl-SI" dirty="0" smtClean="0">
                <a:hlinkClick r:id="rId6"/>
              </a:rPr>
              <a:t>www.youtube.com/watch?v=Nc8gHAgTzn0</a:t>
            </a:r>
            <a:endParaRPr lang="sl-SI" dirty="0"/>
          </a:p>
          <a:p>
            <a:pPr>
              <a:spcBef>
                <a:spcPts val="0"/>
              </a:spcBef>
            </a:pPr>
            <a:r>
              <a:rPr lang="sl-SI" dirty="0"/>
              <a:t>LEPŠI SVET – Dan </a:t>
            </a:r>
            <a:r>
              <a:rPr lang="sl-SI" dirty="0" smtClean="0"/>
              <a:t>brez elektrike</a:t>
            </a:r>
            <a:endParaRPr lang="sl-SI" dirty="0"/>
          </a:p>
          <a:p>
            <a:pPr>
              <a:spcBef>
                <a:spcPts val="0"/>
              </a:spcBef>
            </a:pPr>
            <a:r>
              <a:rPr lang="sl-SI" dirty="0">
                <a:hlinkClick r:id="rId7"/>
              </a:rPr>
              <a:t>https://</a:t>
            </a:r>
            <a:r>
              <a:rPr lang="sl-SI" dirty="0" smtClean="0">
                <a:hlinkClick r:id="rId7"/>
              </a:rPr>
              <a:t>www.youtube.com/watch?v=evTTnEzr49U</a:t>
            </a:r>
            <a:endParaRPr lang="sl-SI" dirty="0"/>
          </a:p>
          <a:p>
            <a:pPr>
              <a:spcBef>
                <a:spcPts val="0"/>
              </a:spcBef>
            </a:pPr>
            <a:r>
              <a:rPr lang="sl-SI" dirty="0"/>
              <a:t>LEPŠI SVET – Kdo je izumil </a:t>
            </a:r>
            <a:r>
              <a:rPr lang="sl-SI" dirty="0" smtClean="0"/>
              <a:t>elektriko</a:t>
            </a:r>
            <a:endParaRPr lang="sl-SI" dirty="0"/>
          </a:p>
          <a:p>
            <a:pPr>
              <a:spcBef>
                <a:spcPts val="0"/>
              </a:spcBef>
            </a:pPr>
            <a:r>
              <a:rPr lang="sl-SI" dirty="0">
                <a:hlinkClick r:id="rId8"/>
              </a:rPr>
              <a:t>https://</a:t>
            </a:r>
            <a:r>
              <a:rPr lang="sl-SI" dirty="0" smtClean="0">
                <a:hlinkClick r:id="rId8"/>
              </a:rPr>
              <a:t>www.youtube.com/watch?v=NNC59Xt7U_w</a:t>
            </a:r>
            <a:endParaRPr lang="sl-SI" dirty="0"/>
          </a:p>
          <a:p>
            <a:pPr>
              <a:spcBef>
                <a:spcPts val="0"/>
              </a:spcBef>
            </a:pPr>
            <a:r>
              <a:rPr lang="sl-SI" dirty="0"/>
              <a:t>LEPŠI SVET – Pazljivo z </a:t>
            </a:r>
            <a:r>
              <a:rPr lang="sl-SI" dirty="0" smtClean="0"/>
              <a:t>elektriko</a:t>
            </a:r>
            <a:r>
              <a:rPr lang="sl-SI" dirty="0"/>
              <a:t> </a:t>
            </a:r>
          </a:p>
          <a:p>
            <a:pPr>
              <a:spcBef>
                <a:spcPts val="0"/>
              </a:spcBef>
            </a:pPr>
            <a:r>
              <a:rPr lang="sl-SI" dirty="0">
                <a:hlinkClick r:id="rId9"/>
              </a:rPr>
              <a:t>https://</a:t>
            </a:r>
            <a:r>
              <a:rPr lang="sl-SI" dirty="0" smtClean="0">
                <a:hlinkClick r:id="rId9"/>
              </a:rPr>
              <a:t>www.youtube.com/watch?v=2WtvNEH2eKw</a:t>
            </a:r>
            <a:endParaRPr lang="sl-SI" dirty="0"/>
          </a:p>
          <a:p>
            <a:pPr>
              <a:spcBef>
                <a:spcPts val="0"/>
              </a:spcBef>
            </a:pPr>
            <a:r>
              <a:rPr lang="sl-SI" dirty="0"/>
              <a:t>LEPŠI SVET - </a:t>
            </a:r>
            <a:r>
              <a:rPr lang="sl-SI" dirty="0" smtClean="0"/>
              <a:t>Elektrika</a:t>
            </a:r>
            <a:endParaRPr lang="sl-SI" dirty="0"/>
          </a:p>
          <a:p>
            <a:pPr>
              <a:spcBef>
                <a:spcPts val="0"/>
              </a:spcBef>
            </a:pPr>
            <a:r>
              <a:rPr lang="sl-SI" dirty="0">
                <a:hlinkClick r:id="rId10"/>
              </a:rPr>
              <a:t>https://</a:t>
            </a:r>
            <a:r>
              <a:rPr lang="sl-SI" dirty="0" smtClean="0">
                <a:hlinkClick r:id="rId10"/>
              </a:rPr>
              <a:t>www.youtube.com/watch?v=lypWQnDxHG0</a:t>
            </a:r>
            <a:endParaRPr lang="sl-SI" dirty="0"/>
          </a:p>
          <a:p>
            <a:pPr>
              <a:spcBef>
                <a:spcPts val="0"/>
              </a:spcBef>
            </a:pPr>
            <a:r>
              <a:rPr lang="sl-SI" dirty="0"/>
              <a:t>LEPŠI SVET - </a:t>
            </a:r>
            <a:r>
              <a:rPr lang="sl-SI" dirty="0" smtClean="0"/>
              <a:t>Toplota</a:t>
            </a:r>
            <a:endParaRPr lang="sl-SI" dirty="0"/>
          </a:p>
          <a:p>
            <a:pPr>
              <a:spcBef>
                <a:spcPts val="0"/>
              </a:spcBef>
            </a:pPr>
            <a:r>
              <a:rPr lang="sl-SI" dirty="0">
                <a:hlinkClick r:id="rId11"/>
              </a:rPr>
              <a:t>https://www.youtube.com/watch?v=O2YqGb_GfNA</a:t>
            </a:r>
            <a:endParaRPr lang="sl-SI" dirty="0"/>
          </a:p>
          <a:p>
            <a:pPr marL="0" indent="0">
              <a:spcBef>
                <a:spcPts val="0"/>
              </a:spcBef>
              <a:buNone/>
            </a:pPr>
            <a:r>
              <a:rPr lang="sl-SI" dirty="0"/>
              <a:t> </a:t>
            </a:r>
          </a:p>
          <a:p>
            <a:pPr>
              <a:spcBef>
                <a:spcPts val="0"/>
              </a:spcBef>
            </a:pPr>
            <a:r>
              <a:rPr lang="sl-SI" sz="2900" b="1" dirty="0" smtClean="0">
                <a:latin typeface="Bookman Old Style" panose="02050604050505020204" pitchFamily="18" charset="0"/>
              </a:rPr>
              <a:t>Opravili boste eno dejanje, s katerim boste pomagali pri zdravljenju zemlje.</a:t>
            </a:r>
          </a:p>
          <a:p>
            <a:pPr>
              <a:spcBef>
                <a:spcPts val="0"/>
              </a:spcBef>
            </a:pPr>
            <a:endParaRPr lang="sl-SI" sz="2900" b="1" dirty="0">
              <a:latin typeface="Bookman Old Style" panose="02050604050505020204" pitchFamily="18" charset="0"/>
            </a:endParaRPr>
          </a:p>
          <a:p>
            <a:pPr>
              <a:spcBef>
                <a:spcPts val="0"/>
              </a:spcBef>
            </a:pPr>
            <a:r>
              <a:rPr lang="sl-SI" sz="2900" b="1" dirty="0" smtClean="0">
                <a:latin typeface="Bookman Old Style" panose="02050604050505020204" pitchFamily="18" charset="0"/>
              </a:rPr>
              <a:t>Dejavnost boste opisali, lahko nekaj narisali, fotografirali. </a:t>
            </a:r>
            <a:r>
              <a:rPr lang="sl-SI" sz="2900" b="1" dirty="0">
                <a:latin typeface="Bookman Old Style" panose="02050604050505020204" pitchFamily="18" charset="0"/>
              </a:rPr>
              <a:t> </a:t>
            </a:r>
          </a:p>
          <a:p>
            <a:pPr marL="0" indent="0">
              <a:buNone/>
            </a:pPr>
            <a:endParaRPr lang="sl-SI" sz="2900" dirty="0">
              <a:latin typeface="Bookman Old Style" panose="02050604050505020204" pitchFamily="18" charset="0"/>
            </a:endParaRPr>
          </a:p>
        </p:txBody>
      </p:sp>
      <p:pic>
        <p:nvPicPr>
          <p:cNvPr id="4" name="Slika 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078436" y="1845129"/>
            <a:ext cx="3823606" cy="2714017"/>
          </a:xfrm>
          <a:prstGeom prst="rect">
            <a:avLst/>
          </a:prstGeom>
        </p:spPr>
      </p:pic>
    </p:spTree>
    <p:extLst>
      <p:ext uri="{BB962C8B-B14F-4D97-AF65-F5344CB8AC3E}">
        <p14:creationId xmlns:p14="http://schemas.microsoft.com/office/powerpoint/2010/main" val="1543753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913775" y="400594"/>
            <a:ext cx="10364451" cy="679269"/>
          </a:xfrm>
        </p:spPr>
        <p:txBody>
          <a:bodyPr/>
          <a:lstStyle/>
          <a:p>
            <a:r>
              <a:rPr lang="sl-SI" dirty="0" smtClean="0"/>
              <a:t>6. Do 9. razred</a:t>
            </a:r>
            <a:endParaRPr lang="sl-SI" dirty="0"/>
          </a:p>
        </p:txBody>
      </p:sp>
      <p:sp>
        <p:nvSpPr>
          <p:cNvPr id="3" name="Označba mesta vsebine 2"/>
          <p:cNvSpPr>
            <a:spLocks noGrp="1"/>
          </p:cNvSpPr>
          <p:nvPr>
            <p:ph sz="quarter" idx="13"/>
          </p:nvPr>
        </p:nvSpPr>
        <p:spPr>
          <a:xfrm>
            <a:off x="913775" y="1149531"/>
            <a:ext cx="11087726" cy="5207726"/>
          </a:xfrm>
        </p:spPr>
        <p:txBody>
          <a:bodyPr>
            <a:normAutofit fontScale="25000" lnSpcReduction="20000"/>
          </a:bodyPr>
          <a:lstStyle/>
          <a:p>
            <a:pPr marL="0" indent="0">
              <a:buNone/>
            </a:pPr>
            <a:r>
              <a:rPr lang="sl-SI" sz="4400" b="1" dirty="0">
                <a:solidFill>
                  <a:schemeClr val="accent1">
                    <a:lumMod val="50000"/>
                  </a:schemeClr>
                </a:solidFill>
                <a:latin typeface="Bookman Old Style" panose="02050604050505020204" pitchFamily="18" charset="0"/>
              </a:rPr>
              <a:t>Dan dejavnosti bo razdeljen na tri dele, ki jih lahko samostojno izvedeš do sobote popoldan.</a:t>
            </a:r>
          </a:p>
          <a:p>
            <a:pPr marL="457200" lvl="0" indent="-457200">
              <a:buAutoNum type="arabicPeriod"/>
            </a:pPr>
            <a:r>
              <a:rPr lang="sl-SI" sz="5600" dirty="0" smtClean="0">
                <a:latin typeface="Bookman Old Style" panose="02050604050505020204" pitchFamily="18" charset="0"/>
              </a:rPr>
              <a:t>Naredi </a:t>
            </a:r>
            <a:r>
              <a:rPr lang="sl-SI" sz="5600" dirty="0">
                <a:solidFill>
                  <a:srgbClr val="C00000"/>
                </a:solidFill>
                <a:latin typeface="Bookman Old Style" panose="02050604050505020204" pitchFamily="18" charset="0"/>
              </a:rPr>
              <a:t>nekaj dobrega za Zemljo</a:t>
            </a:r>
            <a:r>
              <a:rPr lang="sl-SI" sz="5600" dirty="0">
                <a:latin typeface="Bookman Old Style" panose="02050604050505020204" pitchFamily="18" charset="0"/>
              </a:rPr>
              <a:t> (posadi okrasno rastlino, mogoče celo drevo, presadi rože, posej ali </a:t>
            </a:r>
            <a:r>
              <a:rPr lang="sl-SI" sz="5600" dirty="0" smtClean="0">
                <a:latin typeface="Bookman Old Style" panose="02050604050505020204" pitchFamily="18" charset="0"/>
              </a:rPr>
              <a:t> posadi </a:t>
            </a:r>
            <a:r>
              <a:rPr lang="sl-SI" sz="5600" dirty="0">
                <a:latin typeface="Bookman Old Style" panose="02050604050505020204" pitchFamily="18" charset="0"/>
              </a:rPr>
              <a:t>vrtnine, ločuj odpadke in jih odnesi na ekološki </a:t>
            </a:r>
            <a:r>
              <a:rPr lang="sl-SI" sz="5600" dirty="0" smtClean="0">
                <a:latin typeface="Bookman Old Style" panose="02050604050505020204" pitchFamily="18" charset="0"/>
              </a:rPr>
              <a:t>otok, na sprehodu z rokavicami poberi odpadlo embalažo in jo odvrzi, kamor spada,…)</a:t>
            </a:r>
            <a:endParaRPr lang="sl-SI" sz="5600" dirty="0">
              <a:latin typeface="Bookman Old Style" panose="02050604050505020204" pitchFamily="18" charset="0"/>
            </a:endParaRPr>
          </a:p>
          <a:p>
            <a:pPr marL="457200" lvl="0" indent="-457200">
              <a:buAutoNum type="arabicPeriod" startAt="2"/>
            </a:pPr>
            <a:r>
              <a:rPr lang="sl-SI" sz="5600" dirty="0">
                <a:latin typeface="Bookman Old Style" panose="02050604050505020204" pitchFamily="18" charset="0"/>
              </a:rPr>
              <a:t>med 17. in 24. aprilom  si </a:t>
            </a:r>
            <a:r>
              <a:rPr lang="sl-SI" sz="5600" dirty="0" smtClean="0">
                <a:latin typeface="Bookman Old Style" panose="02050604050505020204" pitchFamily="18" charset="0"/>
              </a:rPr>
              <a:t>Oglej film </a:t>
            </a:r>
            <a:r>
              <a:rPr lang="sl-SI" sz="5600" b="1" dirty="0">
                <a:solidFill>
                  <a:srgbClr val="C00000"/>
                </a:solidFill>
                <a:latin typeface="Bookman Old Style" panose="02050604050505020204" pitchFamily="18" charset="0"/>
              </a:rPr>
              <a:t>Žejni svet </a:t>
            </a:r>
            <a:r>
              <a:rPr lang="sl-SI" sz="5600" dirty="0" smtClean="0">
                <a:latin typeface="Bookman Old Style" panose="02050604050505020204" pitchFamily="18" charset="0"/>
              </a:rPr>
              <a:t>na povezavi  </a:t>
            </a:r>
          </a:p>
          <a:p>
            <a:pPr marL="0" lvl="0" indent="0">
              <a:buNone/>
            </a:pPr>
            <a:r>
              <a:rPr lang="sl-SI" sz="4000" b="1" dirty="0" smtClean="0">
                <a:latin typeface="Bookman Old Style" panose="02050604050505020204" pitchFamily="18" charset="0"/>
                <a:hlinkClick r:id="rId2"/>
              </a:rPr>
              <a:t>https</a:t>
            </a:r>
            <a:r>
              <a:rPr lang="sl-SI" sz="4000" b="1" dirty="0">
                <a:latin typeface="Bookman Old Style" panose="02050604050505020204" pitchFamily="18" charset="0"/>
                <a:hlinkClick r:id="rId2"/>
              </a:rPr>
              <a:t>://</a:t>
            </a:r>
            <a:r>
              <a:rPr lang="sl-SI" sz="4000" b="1" dirty="0" smtClean="0">
                <a:latin typeface="Bookman Old Style" panose="02050604050505020204" pitchFamily="18" charset="0"/>
                <a:hlinkClick r:id="rId2"/>
              </a:rPr>
              <a:t>video.arnes.si/portal/asset.zul?id=u24apoMYhLZUWFYpoVs4R1Li</a:t>
            </a:r>
            <a:endParaRPr lang="sl-SI" sz="4000" dirty="0">
              <a:latin typeface="Bookman Old Style" panose="02050604050505020204" pitchFamily="18" charset="0"/>
            </a:endParaRPr>
          </a:p>
          <a:p>
            <a:pPr marL="0" lvl="0" indent="0">
              <a:buNone/>
            </a:pPr>
            <a:r>
              <a:rPr lang="sl-SI" sz="3500" dirty="0" smtClean="0">
                <a:latin typeface="Bookman Old Style" panose="02050604050505020204" pitchFamily="18" charset="0"/>
              </a:rPr>
              <a:t>3.       </a:t>
            </a:r>
            <a:r>
              <a:rPr lang="sl-SI" sz="5600" dirty="0" smtClean="0">
                <a:latin typeface="Bookman Old Style" panose="02050604050505020204" pitchFamily="18" charset="0"/>
              </a:rPr>
              <a:t>Naredi </a:t>
            </a:r>
            <a:r>
              <a:rPr lang="sl-SI" sz="5600" dirty="0">
                <a:latin typeface="Bookman Old Style" panose="02050604050505020204" pitchFamily="18" charset="0"/>
              </a:rPr>
              <a:t>en izdelek iz odpadnih materialov. Upoštevaj, da izdelaš izdelek pretežno iz gradiv, ki </a:t>
            </a:r>
            <a:r>
              <a:rPr lang="sl-SI" sz="5600" dirty="0" smtClean="0">
                <a:latin typeface="Bookman Old Style" panose="02050604050505020204" pitchFamily="18" charset="0"/>
              </a:rPr>
              <a:t>si </a:t>
            </a:r>
            <a:r>
              <a:rPr lang="sl-SI" sz="5600" dirty="0">
                <a:latin typeface="Bookman Old Style" panose="02050604050505020204" pitchFamily="18" charset="0"/>
              </a:rPr>
              <a:t>jih </a:t>
            </a:r>
            <a:r>
              <a:rPr lang="sl-SI" sz="5600" dirty="0" smtClean="0">
                <a:latin typeface="Bookman Old Style" panose="02050604050505020204" pitchFamily="18" charset="0"/>
              </a:rPr>
              <a:t>spoznal  </a:t>
            </a:r>
            <a:r>
              <a:rPr lang="sl-SI" sz="5600" dirty="0">
                <a:latin typeface="Bookman Old Style" panose="02050604050505020204" pitchFamily="18" charset="0"/>
              </a:rPr>
              <a:t>pri TIT (papir in les) v kombinaciji z drugimi materiali. </a:t>
            </a:r>
            <a:r>
              <a:rPr lang="sl-SI" sz="5600" dirty="0" smtClean="0">
                <a:latin typeface="Bookman Old Style" panose="02050604050505020204" pitchFamily="18" charset="0"/>
              </a:rPr>
              <a:t>Zaželeno </a:t>
            </a:r>
            <a:r>
              <a:rPr lang="sl-SI" sz="5600" dirty="0">
                <a:latin typeface="Bookman Old Style" panose="02050604050505020204" pitchFamily="18" charset="0"/>
              </a:rPr>
              <a:t>je, da izdelek prilagodiš, ga izboljšaš, popraviš. Nekaj idej je na spodnjih povezavah:</a:t>
            </a:r>
          </a:p>
          <a:p>
            <a:r>
              <a:rPr lang="sl-SI" sz="3200" u="sng" dirty="0">
                <a:latin typeface="Bookman Old Style" panose="02050604050505020204" pitchFamily="18" charset="0"/>
                <a:hlinkClick r:id="rId3"/>
              </a:rPr>
              <a:t>https://www.youtube.com/watch?v=K3OopZKvBnc</a:t>
            </a:r>
            <a:r>
              <a:rPr lang="sl-SI" sz="3200" dirty="0">
                <a:latin typeface="Bookman Old Style" panose="02050604050505020204" pitchFamily="18" charset="0"/>
              </a:rPr>
              <a:t> letalce iz plastenke in papirja</a:t>
            </a:r>
          </a:p>
          <a:p>
            <a:r>
              <a:rPr lang="sl-SI" sz="3200" u="sng" dirty="0">
                <a:latin typeface="Bookman Old Style" panose="02050604050505020204" pitchFamily="18" charset="0"/>
                <a:hlinkClick r:id="rId4"/>
              </a:rPr>
              <a:t>https://</a:t>
            </a:r>
            <a:r>
              <a:rPr lang="sl-SI" sz="3200" u="sng" dirty="0" smtClean="0">
                <a:latin typeface="Bookman Old Style" panose="02050604050505020204" pitchFamily="18" charset="0"/>
                <a:hlinkClick r:id="rId4"/>
              </a:rPr>
              <a:t>www.youtube.com/watch?v=QjKhB_Lpi0Q</a:t>
            </a:r>
            <a:endParaRPr lang="sl-SI" sz="3200" u="sng" dirty="0" smtClean="0">
              <a:latin typeface="Bookman Old Style" panose="02050604050505020204" pitchFamily="18" charset="0"/>
            </a:endParaRPr>
          </a:p>
          <a:p>
            <a:r>
              <a:rPr lang="sl-SI" sz="3200" u="sng" dirty="0">
                <a:latin typeface="Bookman Old Style" panose="02050604050505020204" pitchFamily="18" charset="0"/>
                <a:hlinkClick r:id="rId5"/>
              </a:rPr>
              <a:t>https://www.youtube.com/watch?v=_2hrSYiYPUM</a:t>
            </a:r>
            <a:r>
              <a:rPr lang="sl-SI" sz="3200" dirty="0">
                <a:latin typeface="Bookman Old Style" panose="02050604050505020204" pitchFamily="18" charset="0"/>
              </a:rPr>
              <a:t> iz rolic </a:t>
            </a:r>
            <a:r>
              <a:rPr lang="sl-SI" sz="3200" dirty="0" err="1">
                <a:latin typeface="Bookman Old Style" panose="02050604050505020204" pitchFamily="18" charset="0"/>
              </a:rPr>
              <a:t>wc</a:t>
            </a:r>
            <a:r>
              <a:rPr lang="sl-SI" sz="3200" dirty="0">
                <a:latin typeface="Bookman Old Style" panose="02050604050505020204" pitchFamily="18" charset="0"/>
              </a:rPr>
              <a:t> papirja</a:t>
            </a:r>
          </a:p>
          <a:p>
            <a:r>
              <a:rPr lang="sl-SI" sz="3200" u="sng" dirty="0">
                <a:latin typeface="Bookman Old Style" panose="02050604050505020204" pitchFamily="18" charset="0"/>
                <a:hlinkClick r:id="rId6"/>
              </a:rPr>
              <a:t>https://www.youtube.com/watch?v=dKfgQXGoV6Q</a:t>
            </a:r>
            <a:endParaRPr lang="sl-SI" sz="3200" dirty="0">
              <a:latin typeface="Bookman Old Style" panose="02050604050505020204" pitchFamily="18" charset="0"/>
            </a:endParaRPr>
          </a:p>
          <a:p>
            <a:r>
              <a:rPr lang="sl-SI" sz="3200" u="sng" dirty="0" smtClean="0">
                <a:latin typeface="Bookman Old Style" panose="02050604050505020204" pitchFamily="18" charset="0"/>
                <a:hlinkClick r:id="rId7"/>
              </a:rPr>
              <a:t>https</a:t>
            </a:r>
            <a:r>
              <a:rPr lang="sl-SI" sz="3200" u="sng" dirty="0">
                <a:latin typeface="Bookman Old Style" panose="02050604050505020204" pitchFamily="18" charset="0"/>
                <a:hlinkClick r:id="rId7"/>
              </a:rPr>
              <a:t>://</a:t>
            </a:r>
            <a:r>
              <a:rPr lang="sl-SI" sz="3200" u="sng" dirty="0" smtClean="0">
                <a:latin typeface="Bookman Old Style" panose="02050604050505020204" pitchFamily="18" charset="0"/>
                <a:hlinkClick r:id="rId7"/>
              </a:rPr>
              <a:t>www.pinterest.co.uk/pin/261842165805333586/</a:t>
            </a:r>
            <a:r>
              <a:rPr lang="sl-SI" sz="3200" dirty="0">
                <a:latin typeface="Bookman Old Style" panose="02050604050505020204" pitchFamily="18" charset="0"/>
              </a:rPr>
              <a:t>Torba iz starega dežnika – če želiš, ker ni niti iz papirja in niti iz lesa</a:t>
            </a:r>
            <a:r>
              <a:rPr lang="sl-SI" sz="3200" dirty="0" smtClean="0">
                <a:latin typeface="Bookman Old Style" panose="02050604050505020204" pitchFamily="18" charset="0"/>
              </a:rPr>
              <a:t>:</a:t>
            </a:r>
            <a:endParaRPr lang="sl-SI" sz="3200" dirty="0">
              <a:latin typeface="Bookman Old Style" panose="02050604050505020204" pitchFamily="18" charset="0"/>
            </a:endParaRPr>
          </a:p>
          <a:p>
            <a:r>
              <a:rPr lang="sl-SI" sz="3200" u="sng" dirty="0">
                <a:latin typeface="Bookman Old Style" panose="02050604050505020204" pitchFamily="18" charset="0"/>
                <a:hlinkClick r:id="rId8"/>
              </a:rPr>
              <a:t>https://www.instructables.com/id/How-to-to-a-shpping-bag-from-an-old-umbrella/</a:t>
            </a:r>
            <a:endParaRPr lang="sl-SI" sz="3200" dirty="0">
              <a:latin typeface="Bookman Old Style" panose="02050604050505020204" pitchFamily="18" charset="0"/>
            </a:endParaRPr>
          </a:p>
          <a:p>
            <a:r>
              <a:rPr lang="sl-SI" sz="3200" u="sng" dirty="0">
                <a:latin typeface="Bookman Old Style" panose="02050604050505020204" pitchFamily="18" charset="0"/>
                <a:hlinkClick r:id="rId9"/>
              </a:rPr>
              <a:t>http://</a:t>
            </a:r>
            <a:r>
              <a:rPr lang="sl-SI" sz="3200" u="sng" dirty="0" smtClean="0">
                <a:latin typeface="Bookman Old Style" panose="02050604050505020204" pitchFamily="18" charset="0"/>
                <a:hlinkClick r:id="rId9"/>
              </a:rPr>
              <a:t>vault.sierraclub.org/sierra/201305/repurpose-umbrella-tote-bag/step1.aspx</a:t>
            </a:r>
            <a:endParaRPr lang="sl-SI" sz="3200" u="sng" dirty="0" smtClean="0">
              <a:latin typeface="Bookman Old Style" panose="02050604050505020204" pitchFamily="18" charset="0"/>
            </a:endParaRPr>
          </a:p>
          <a:p>
            <a:r>
              <a:rPr lang="sl-SI" sz="3200" u="sng" dirty="0">
                <a:hlinkClick r:id="rId10"/>
              </a:rPr>
              <a:t>https://www.csod.si/stran/vsebine-za-izvedbo-dnevov-dejavnosti</a:t>
            </a:r>
            <a:endParaRPr lang="sl-SI" sz="3200" dirty="0"/>
          </a:p>
          <a:p>
            <a:pPr marL="0" indent="0">
              <a:buNone/>
            </a:pPr>
            <a:r>
              <a:rPr lang="sl-SI" sz="4300" dirty="0" smtClean="0">
                <a:latin typeface="Bookman Old Style" panose="02050604050505020204" pitchFamily="18" charset="0"/>
              </a:rPr>
              <a:t>4.   </a:t>
            </a:r>
            <a:r>
              <a:rPr lang="sl-SI" sz="5600" dirty="0" smtClean="0">
                <a:latin typeface="Bookman Old Style" panose="02050604050505020204" pitchFamily="18" charset="0"/>
              </a:rPr>
              <a:t>Izdelek fotografiraj, napiši, kaj si dobrega naredil za zemljo  in  </a:t>
            </a:r>
            <a:r>
              <a:rPr lang="sl-SI" sz="5600" b="1" dirty="0" smtClean="0">
                <a:latin typeface="Bookman Old Style" panose="02050604050505020204" pitchFamily="18" charset="0"/>
              </a:rPr>
              <a:t>Vse </a:t>
            </a:r>
            <a:r>
              <a:rPr lang="sl-SI" sz="5600" b="1" dirty="0">
                <a:latin typeface="Bookman Old Style" panose="02050604050505020204" pitchFamily="18" charset="0"/>
              </a:rPr>
              <a:t>to do sobote, 25. 4., do 18.00 naloži v spletno učilnico </a:t>
            </a:r>
            <a:r>
              <a:rPr lang="sl-SI" sz="5600" b="1" dirty="0" smtClean="0">
                <a:latin typeface="Bookman Old Style" panose="02050604050505020204" pitchFamily="18" charset="0"/>
              </a:rPr>
              <a:t>po navodilu učitelja. </a:t>
            </a:r>
            <a:r>
              <a:rPr lang="sl-SI" sz="5600" dirty="0" smtClean="0">
                <a:latin typeface="Bookman Old Style" panose="02050604050505020204" pitchFamily="18" charset="0"/>
              </a:rPr>
              <a:t> Najboljše izdelke bomo poslali v objavo v </a:t>
            </a:r>
            <a:r>
              <a:rPr lang="sl-SI" sz="5600" b="1" dirty="0" smtClean="0">
                <a:latin typeface="Bookman Old Style" panose="02050604050505020204" pitchFamily="18" charset="0"/>
              </a:rPr>
              <a:t>burjo.</a:t>
            </a:r>
            <a:endParaRPr lang="sl-SI" sz="5600" b="1" dirty="0">
              <a:latin typeface="Bookman Old Style" panose="02050604050505020204" pitchFamily="18" charset="0"/>
            </a:endParaRPr>
          </a:p>
        </p:txBody>
      </p:sp>
      <p:pic>
        <p:nvPicPr>
          <p:cNvPr id="4" name="Slika 3" descr="This fun and flower garden for kids is made from an everyday object just sitting in your refrigerator: a juice or milk carton."/>
          <p:cNvPicPr/>
          <p:nvPr/>
        </p:nvPicPr>
        <p:blipFill>
          <a:blip r:embed="rId11">
            <a:extLst>
              <a:ext uri="{28A0092B-C50C-407E-A947-70E740481C1C}">
                <a14:useLocalDpi xmlns:a14="http://schemas.microsoft.com/office/drawing/2010/main" val="0"/>
              </a:ext>
            </a:extLst>
          </a:blip>
          <a:srcRect/>
          <a:stretch>
            <a:fillRect/>
          </a:stretch>
        </p:blipFill>
        <p:spPr bwMode="auto">
          <a:xfrm>
            <a:off x="9584871" y="3428999"/>
            <a:ext cx="1812472" cy="2171701"/>
          </a:xfrm>
          <a:prstGeom prst="rect">
            <a:avLst/>
          </a:prstGeom>
          <a:noFill/>
          <a:ln>
            <a:noFill/>
          </a:ln>
        </p:spPr>
      </p:pic>
    </p:spTree>
    <p:extLst>
      <p:ext uri="{BB962C8B-B14F-4D97-AF65-F5344CB8AC3E}">
        <p14:creationId xmlns:p14="http://schemas.microsoft.com/office/powerpoint/2010/main" val="134535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913775" y="618518"/>
            <a:ext cx="10364451" cy="998012"/>
          </a:xfrm>
        </p:spPr>
        <p:txBody>
          <a:bodyPr/>
          <a:lstStyle/>
          <a:p>
            <a:r>
              <a:rPr lang="sl-SI" dirty="0" smtClean="0">
                <a:solidFill>
                  <a:srgbClr val="92D050"/>
                </a:solidFill>
              </a:rPr>
              <a:t>Skrb za zemljo, naša stalna skrb</a:t>
            </a:r>
            <a:endParaRPr lang="sl-SI" dirty="0">
              <a:solidFill>
                <a:srgbClr val="92D050"/>
              </a:solidFill>
            </a:endParaRPr>
          </a:p>
        </p:txBody>
      </p:sp>
      <p:sp>
        <p:nvSpPr>
          <p:cNvPr id="3" name="Označba mesta vsebine 2"/>
          <p:cNvSpPr>
            <a:spLocks noGrp="1"/>
          </p:cNvSpPr>
          <p:nvPr>
            <p:ph sz="quarter" idx="13"/>
          </p:nvPr>
        </p:nvSpPr>
        <p:spPr>
          <a:xfrm>
            <a:off x="913774" y="1616530"/>
            <a:ext cx="10363826" cy="4174669"/>
          </a:xfrm>
        </p:spPr>
        <p:txBody>
          <a:bodyPr>
            <a:normAutofit fontScale="92500" lnSpcReduction="10000"/>
          </a:bodyPr>
          <a:lstStyle/>
          <a:p>
            <a:r>
              <a:rPr lang="sl-SI" dirty="0" smtClean="0"/>
              <a:t>Vsaj eno dobro dejanje naj postane tvoja dobra navada pri zdravljenju zemlje.</a:t>
            </a:r>
          </a:p>
          <a:p>
            <a:r>
              <a:rPr lang="sl-SI" dirty="0" smtClean="0"/>
              <a:t>Če je mogoče, se dogovori s sošolci in naredi venček upanja ter ga obesi na vhodna vrata. Sošolci se boste tako spoznali že po hiši z venčkom.</a:t>
            </a:r>
          </a:p>
          <a:p>
            <a:r>
              <a:rPr lang="sl-SI" dirty="0" smtClean="0"/>
              <a:t> Idejo za to </a:t>
            </a:r>
            <a:r>
              <a:rPr lang="sl-SI" dirty="0"/>
              <a:t>najdeš tukaj: </a:t>
            </a:r>
            <a:r>
              <a:rPr lang="sl-SI" sz="1200" dirty="0" smtClean="0">
                <a:solidFill>
                  <a:schemeClr val="accent1">
                    <a:lumMod val="75000"/>
                  </a:schemeClr>
                </a:solidFill>
                <a:hlinkClick r:id="rId2"/>
              </a:rPr>
              <a:t>http</a:t>
            </a:r>
            <a:r>
              <a:rPr lang="sl-SI" sz="1200" dirty="0">
                <a:solidFill>
                  <a:schemeClr val="accent1">
                    <a:lumMod val="75000"/>
                  </a:schemeClr>
                </a:solidFill>
                <a:hlinkClick r:id="rId2"/>
              </a:rPr>
              <a:t>://</a:t>
            </a:r>
            <a:r>
              <a:rPr lang="sl-SI" sz="1200" dirty="0" smtClean="0">
                <a:solidFill>
                  <a:schemeClr val="accent1">
                    <a:lumMod val="75000"/>
                  </a:schemeClr>
                </a:solidFill>
                <a:hlinkClick r:id="rId2"/>
              </a:rPr>
              <a:t>www.oscv.si/images/stories/priloge/VENCEK_UPANJA_kako_ga_izdelati.pdf</a:t>
            </a:r>
            <a:endParaRPr lang="sl-SI" sz="1200" dirty="0" smtClean="0">
              <a:solidFill>
                <a:schemeClr val="accent1">
                  <a:lumMod val="75000"/>
                </a:schemeClr>
              </a:solidFill>
            </a:endParaRPr>
          </a:p>
          <a:p>
            <a:pPr marL="0" indent="0">
              <a:buNone/>
            </a:pPr>
            <a:endParaRPr lang="sl-SI" sz="1200" dirty="0">
              <a:solidFill>
                <a:schemeClr val="accent1">
                  <a:lumMod val="75000"/>
                </a:schemeClr>
              </a:solidFill>
            </a:endParaRPr>
          </a:p>
          <a:p>
            <a:pPr marL="0" indent="0">
              <a:buNone/>
            </a:pPr>
            <a:endParaRPr lang="sl-SI" sz="1200" dirty="0" smtClean="0">
              <a:solidFill>
                <a:schemeClr val="accent1">
                  <a:lumMod val="75000"/>
                </a:schemeClr>
              </a:solidFill>
            </a:endParaRPr>
          </a:p>
          <a:p>
            <a:pPr marL="0" indent="0">
              <a:buNone/>
            </a:pPr>
            <a:endParaRPr lang="sl-SI" sz="1200" dirty="0">
              <a:solidFill>
                <a:schemeClr val="accent1">
                  <a:lumMod val="75000"/>
                </a:schemeClr>
              </a:solidFill>
            </a:endParaRPr>
          </a:p>
          <a:p>
            <a:pPr marL="0" indent="0">
              <a:buNone/>
            </a:pPr>
            <a:endParaRPr lang="sl-SI" sz="1200" dirty="0" smtClean="0">
              <a:solidFill>
                <a:schemeClr val="accent1">
                  <a:lumMod val="75000"/>
                </a:schemeClr>
              </a:solidFill>
            </a:endParaRPr>
          </a:p>
          <a:p>
            <a:pPr marL="0" indent="0">
              <a:buNone/>
            </a:pPr>
            <a:endParaRPr lang="sl-SI" sz="1200" dirty="0" smtClean="0">
              <a:solidFill>
                <a:schemeClr val="accent1">
                  <a:lumMod val="75000"/>
                </a:schemeClr>
              </a:solidFill>
            </a:endParaRPr>
          </a:p>
          <a:p>
            <a:pPr marL="0" indent="0">
              <a:buNone/>
            </a:pPr>
            <a:endParaRPr lang="sl-SI" sz="1200" dirty="0">
              <a:solidFill>
                <a:schemeClr val="accent1">
                  <a:lumMod val="75000"/>
                </a:schemeClr>
              </a:solidFill>
            </a:endParaRPr>
          </a:p>
          <a:p>
            <a:pPr marL="0" indent="0">
              <a:buNone/>
            </a:pPr>
            <a:r>
              <a:rPr lang="sl-SI" sz="3200" dirty="0" smtClean="0">
                <a:solidFill>
                  <a:srgbClr val="FFC000"/>
                </a:solidFill>
              </a:rPr>
              <a:t>Naše zdravje je močno povezano z zdravjem zemlje.</a:t>
            </a:r>
            <a:endParaRPr lang="sl-SI" sz="3200" dirty="0">
              <a:solidFill>
                <a:srgbClr val="FFC000"/>
              </a:solidFill>
            </a:endParaRPr>
          </a:p>
        </p:txBody>
      </p:sp>
      <p:pic>
        <p:nvPicPr>
          <p:cNvPr id="4" name="Slika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9214" y="3400424"/>
            <a:ext cx="2781300" cy="1647825"/>
          </a:xfrm>
          <a:prstGeom prst="rect">
            <a:avLst/>
          </a:prstGeom>
        </p:spPr>
      </p:pic>
    </p:spTree>
    <p:extLst>
      <p:ext uri="{BB962C8B-B14F-4D97-AF65-F5344CB8AC3E}">
        <p14:creationId xmlns:p14="http://schemas.microsoft.com/office/powerpoint/2010/main" val="795759111"/>
      </p:ext>
    </p:extLst>
  </p:cSld>
  <p:clrMapOvr>
    <a:masterClrMapping/>
  </p:clrMapOvr>
</p:sld>
</file>

<file path=ppt/theme/theme1.xml><?xml version="1.0" encoding="utf-8"?>
<a:theme xmlns:a="http://schemas.openxmlformats.org/drawingml/2006/main" name="Kapljica">
  <a:themeElements>
    <a:clrScheme name="Kapljica">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Kapljic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pljic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docProps/app.xml><?xml version="1.0" encoding="utf-8"?>
<Properties xmlns="http://schemas.openxmlformats.org/officeDocument/2006/extended-properties" xmlns:vt="http://schemas.openxmlformats.org/officeDocument/2006/docPropsVTypes">
  <Template>TM04033925[[fn=Kapljica]]</Template>
  <TotalTime>135</TotalTime>
  <Words>797</Words>
  <Application>Microsoft Office PowerPoint</Application>
  <PresentationFormat>Širokozaslonsko</PresentationFormat>
  <Paragraphs>89</Paragraphs>
  <Slides>7</Slides>
  <Notes>0</Notes>
  <HiddenSlides>0</HiddenSlides>
  <MMClips>0</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7</vt:i4>
      </vt:variant>
    </vt:vector>
  </HeadingPairs>
  <TitlesOfParts>
    <vt:vector size="11" baseType="lpstr">
      <vt:lpstr>Arial</vt:lpstr>
      <vt:lpstr>Bookman Old Style</vt:lpstr>
      <vt:lpstr>Tw Cen MT</vt:lpstr>
      <vt:lpstr>Kapljica</vt:lpstr>
      <vt:lpstr>22. APRIL- DAN ZEMLJE</vt:lpstr>
      <vt:lpstr>SVETOVNI DAN ZEMLJE</vt:lpstr>
      <vt:lpstr>Nekaj zanimivosti o našem planetu</vt:lpstr>
      <vt:lpstr>Zemlja je bolna, ji lahko kako pomagaš?</vt:lpstr>
      <vt:lpstr>1. Do 5. razred</vt:lpstr>
      <vt:lpstr>6. Do 9. razred</vt:lpstr>
      <vt:lpstr>Skrb za zemljo, naša stalna skrb</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22. APRIL- DAN ZEMLJE</dc:title>
  <dc:creator>Uporabnik sistema Windows</dc:creator>
  <cp:lastModifiedBy>Dragica Ukmar Kodelja</cp:lastModifiedBy>
  <cp:revision>16</cp:revision>
  <dcterms:created xsi:type="dcterms:W3CDTF">2020-04-17T18:21:53Z</dcterms:created>
  <dcterms:modified xsi:type="dcterms:W3CDTF">2020-04-18T11:16:23Z</dcterms:modified>
</cp:coreProperties>
</file>