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2" r:id="rId5"/>
    <p:sldId id="263" r:id="rId6"/>
    <p:sldId id="269" r:id="rId7"/>
    <p:sldId id="268" r:id="rId8"/>
    <p:sldId id="267" r:id="rId9"/>
    <p:sldId id="264" r:id="rId10"/>
    <p:sldId id="265" r:id="rId11"/>
    <p:sldId id="266" r:id="rId12"/>
    <p:sldId id="272" r:id="rId13"/>
    <p:sldId id="271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v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3635"/>
    <a:srgbClr val="9EFF29"/>
    <a:srgbClr val="C33A1F"/>
    <a:srgbClr val="D6370C"/>
    <a:srgbClr val="0000CC"/>
    <a:srgbClr val="1D3A00"/>
    <a:srgbClr val="FF856D"/>
    <a:srgbClr val="FF2549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62C75-3A39-4DE2-B546-3C93B995AA7F}" v="4" dt="2020-12-19T11:04:51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29T20:22:55.886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43:4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0 897,'0'0'0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9T18:43:51.9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9T18:43:52.78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9T18:43:53.42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9T18:43:53.7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6193" y="368711"/>
            <a:ext cx="8067369" cy="15928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41" y="2728452"/>
            <a:ext cx="808211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F26-FAF2-437F-A1DA-6F2D213EE151}" type="datetime1">
              <a:rPr lang="sl-SI" smtClean="0"/>
              <a:t>7.6.2021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E587-5FC5-4D19-87AE-12CCD12DDCC0}" type="datetime1">
              <a:rPr lang="sl-SI" smtClean="0"/>
              <a:t>7.6.2021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BF95-B5E3-4554-AA1C-12B3E2861333}" type="datetime1">
              <a:rPr lang="sl-SI" smtClean="0"/>
              <a:t>7.6.2021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76E-00E0-45D1-98F1-A853294D9184}" type="datetime1">
              <a:rPr lang="sl-SI" smtClean="0"/>
              <a:t>7.6.2021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165342"/>
            <a:ext cx="8259098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91381"/>
            <a:ext cx="8246070" cy="3770941"/>
          </a:xfrm>
        </p:spPr>
        <p:txBody>
          <a:bodyPr/>
          <a:lstStyle>
            <a:lvl1pPr algn="ctr">
              <a:defRPr sz="2800">
                <a:solidFill>
                  <a:srgbClr val="003635"/>
                </a:solidFill>
              </a:defRPr>
            </a:lvl1pPr>
            <a:lvl2pPr algn="ctr">
              <a:defRPr>
                <a:solidFill>
                  <a:srgbClr val="003635"/>
                </a:solidFill>
              </a:defRPr>
            </a:lvl2pPr>
            <a:lvl3pPr algn="ctr">
              <a:defRPr>
                <a:solidFill>
                  <a:srgbClr val="003635"/>
                </a:solidFill>
              </a:defRPr>
            </a:lvl3pPr>
            <a:lvl4pPr algn="ctr">
              <a:defRPr>
                <a:solidFill>
                  <a:srgbClr val="003635"/>
                </a:solidFill>
              </a:defRPr>
            </a:lvl4pPr>
            <a:lvl5pPr algn="ctr">
              <a:defRPr>
                <a:solidFill>
                  <a:srgbClr val="00363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115" y="502400"/>
            <a:ext cx="633673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741" y="1236429"/>
            <a:ext cx="635806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CD8-05FB-4356-A2B0-CF13F557B112}" type="datetime1">
              <a:rPr lang="sl-SI" smtClean="0"/>
              <a:t>7.6.2021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5F43-AA27-4631-97AD-4091CF6FE482}" type="datetime1">
              <a:rPr lang="sl-SI" smtClean="0"/>
              <a:t>7.6.2021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F02-F133-48BB-B9D1-B80B991628A8}" type="datetime1">
              <a:rPr lang="sl-SI" smtClean="0"/>
              <a:t>7.6.2021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124163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1541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36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7808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3635"/>
                </a:solidFill>
              </a:defRPr>
            </a:lvl1pPr>
            <a:lvl2pPr algn="ctr">
              <a:defRPr sz="2000">
                <a:solidFill>
                  <a:srgbClr val="003635"/>
                </a:solidFill>
              </a:defRPr>
            </a:lvl2pPr>
            <a:lvl3pPr algn="ctr">
              <a:defRPr sz="1800">
                <a:solidFill>
                  <a:srgbClr val="003635"/>
                </a:solidFill>
              </a:defRPr>
            </a:lvl3pPr>
            <a:lvl4pPr algn="ctr">
              <a:defRPr sz="1600">
                <a:solidFill>
                  <a:srgbClr val="003635"/>
                </a:solidFill>
              </a:defRPr>
            </a:lvl4pPr>
            <a:lvl5pPr algn="ctr">
              <a:defRPr sz="1600">
                <a:solidFill>
                  <a:srgbClr val="00363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1541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36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7808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3635"/>
                </a:solidFill>
              </a:defRPr>
            </a:lvl1pPr>
            <a:lvl2pPr algn="ctr">
              <a:defRPr sz="2000">
                <a:solidFill>
                  <a:srgbClr val="003635"/>
                </a:solidFill>
              </a:defRPr>
            </a:lvl2pPr>
            <a:lvl3pPr algn="ctr">
              <a:defRPr sz="1800">
                <a:solidFill>
                  <a:srgbClr val="003635"/>
                </a:solidFill>
              </a:defRPr>
            </a:lvl3pPr>
            <a:lvl4pPr algn="ctr">
              <a:defRPr sz="1600">
                <a:solidFill>
                  <a:srgbClr val="003635"/>
                </a:solidFill>
              </a:defRPr>
            </a:lvl4pPr>
            <a:lvl5pPr algn="ctr">
              <a:defRPr sz="1600">
                <a:solidFill>
                  <a:srgbClr val="00363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5FFA-2257-4138-8499-588093677424}" type="datetime1">
              <a:rPr lang="sl-SI" smtClean="0"/>
              <a:t>7.6.2021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FE70-8FF1-4AC4-873D-C5BB13B9EBD1}" type="datetime1">
              <a:rPr lang="sl-SI" smtClean="0"/>
              <a:t>7.6.2021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1A64-973E-4685-8A54-3F9043557375}" type="datetime1">
              <a:rPr lang="sl-SI" smtClean="0"/>
              <a:t>7.6.2021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C92-0182-4B54-982F-656CC4B24011}" type="datetime1">
              <a:rPr lang="sl-SI" smtClean="0"/>
              <a:t>7.6.2021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7EB5-7004-4F7A-AD61-AC5651E6EEEB}" type="datetime1">
              <a:rPr lang="sl-SI" smtClean="0"/>
              <a:t>7.6.2021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ol.net/trendi/kultura/stavba-na-ljubljanskem-barju-ki-je-ne-pozabis-42549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jubljana.si/assets/Uploads/publication/9536/01-rudniska-cetrtinka-2008-koncna.pdf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eucbeniki.sio.si/geo1/2547/index2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tice.si/oznaka/kosec-2/" TargetMode="External"/><Relationship Id="rId13" Type="http://schemas.openxmlformats.org/officeDocument/2006/relationships/hyperlink" Target="https://sl.wikipedia.org/wiki/Ljubljanica" TargetMode="External"/><Relationship Id="rId3" Type="http://schemas.openxmlformats.org/officeDocument/2006/relationships/hyperlink" Target="https://sl.wikipedia.org/wiki/Slika:Rudnik_Ljubljana_Slovenia_-_old_and_new.JPG" TargetMode="External"/><Relationship Id="rId7" Type="http://schemas.openxmlformats.org/officeDocument/2006/relationships/hyperlink" Target="http://www.ljubljanskobarje.si/" TargetMode="External"/><Relationship Id="rId12" Type="http://schemas.openxmlformats.org/officeDocument/2006/relationships/hyperlink" Target="https://sl.wikipedia.org/wiki/Golovec" TargetMode="External"/><Relationship Id="rId17" Type="http://schemas.openxmlformats.org/officeDocument/2006/relationships/slide" Target="slide3.xml"/><Relationship Id="rId2" Type="http://schemas.openxmlformats.org/officeDocument/2006/relationships/hyperlink" Target="https://www.ljubljana.si/sl/moja-ljubljana/cetrtne-skupnosti-v-ljubljani/cetrtne-skupnosti-v-ljubljani-2/cetrtna-skupnost-rudnik/" TargetMode="External"/><Relationship Id="rId16" Type="http://schemas.openxmlformats.org/officeDocument/2006/relationships/hyperlink" Target="https://www.ljubljana.si/assets/Uploads/publication/9536/01-rudniska-cetrtinka-2008-koncn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sitljubljana.com/sl/poi/cerkev-sv-mihaela/" TargetMode="External"/><Relationship Id="rId11" Type="http://schemas.openxmlformats.org/officeDocument/2006/relationships/hyperlink" Target="http://www.ljubljanskobarje.si/ljubljansko-barje/o-ljubljanskem-barju" TargetMode="External"/><Relationship Id="rId5" Type="http://schemas.openxmlformats.org/officeDocument/2006/relationships/hyperlink" Target="http://www.botanicni-vrt.si/" TargetMode="External"/><Relationship Id="rId15" Type="http://schemas.openxmlformats.org/officeDocument/2006/relationships/hyperlink" Target="http://si.geoview.info/industrijska_cona_rudnik,13024029w" TargetMode="External"/><Relationship Id="rId10" Type="http://schemas.openxmlformats.org/officeDocument/2006/relationships/hyperlink" Target="https://sl.wikipedia.org/wiki/Ljubljansko_barje" TargetMode="External"/><Relationship Id="rId4" Type="http://schemas.openxmlformats.org/officeDocument/2006/relationships/hyperlink" Target="https://sl.wikipedia.org/wiki/%C4%8Cetrtna_skupnost_Rudnik" TargetMode="External"/><Relationship Id="rId9" Type="http://schemas.openxmlformats.org/officeDocument/2006/relationships/hyperlink" Target="https://kraji.eu/slovenija/botanicni_vrt_ljubljana/slo" TargetMode="External"/><Relationship Id="rId14" Type="http://schemas.openxmlformats.org/officeDocument/2006/relationships/hyperlink" Target="https://sl.wikipedia.org/wiki/Cerkev_sv._Mihaela_na_Barj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tanicni-vrt.si/informacije/nacrt-vrta" TargetMode="External"/><Relationship Id="rId3" Type="http://schemas.openxmlformats.org/officeDocument/2006/relationships/hyperlink" Target="https://sl.wikipedia.org/wiki/Slika:Rudnik_Ljubljana_Slovenia_-_old_and_new.JPG" TargetMode="External"/><Relationship Id="rId7" Type="http://schemas.openxmlformats.org/officeDocument/2006/relationships/hyperlink" Target="https://eucbeniki.sio.si/geo1/2547/index2.html" TargetMode="External"/><Relationship Id="rId2" Type="http://schemas.openxmlformats.org/officeDocument/2006/relationships/hyperlink" Target="https://sl.wikipedia.org/wiki/%C4%8Cetrtna_skupnost_Rudn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ol.net/trendi/kultura/stavba-na-ljubljanskem-barju-ki-je-ne-pozabis-425494" TargetMode="External"/><Relationship Id="rId5" Type="http://schemas.openxmlformats.org/officeDocument/2006/relationships/hyperlink" Target="https://kraji.eu/slovenija/ljubljana_spica/photos/slo" TargetMode="External"/><Relationship Id="rId10" Type="http://schemas.openxmlformats.org/officeDocument/2006/relationships/slide" Target="slide3.xml"/><Relationship Id="rId4" Type="http://schemas.openxmlformats.org/officeDocument/2006/relationships/hyperlink" Target="https://www.ptice.si/oznaka/kosec-2/" TargetMode="External"/><Relationship Id="rId9" Type="http://schemas.openxmlformats.org/officeDocument/2006/relationships/hyperlink" Target="https://www.ljubljana.si/assets/Uploads/publication/9536/01-rudniska-cetrtinka-2008-koncna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7" Type="http://schemas.openxmlformats.org/officeDocument/2006/relationships/customXml" Target="../ink/ink4.xml"/><Relationship Id="rId12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hyperlink" Target="https://sl.wikipedia.org/wiki/Slika:Rudnik_Ljubljana_Slovenia_-_old_and_new.JPG" TargetMode="Externa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hyperlink" Target="https://sl.wikipedia.org/wiki/%C4%8Cetrtna_skupnost_Rudni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.xml"/><Relationship Id="rId3" Type="http://schemas.openxmlformats.org/officeDocument/2006/relationships/slide" Target="slide14.xml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slide" Target="slide11.xml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tice.si/oznaka/kosec-2/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aji.eu/slovenija/ljubljana_spica/photos/slo" TargetMode="Externa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20" y="315418"/>
            <a:ext cx="8949049" cy="1578077"/>
          </a:xfrm>
        </p:spPr>
        <p:txBody>
          <a:bodyPr>
            <a:normAutofit/>
          </a:bodyPr>
          <a:lstStyle/>
          <a:p>
            <a:pPr algn="l"/>
            <a:r>
              <a:rPr lang="sl-SI" dirty="0"/>
              <a:t>Ljubljanska mestna četrt Rudnik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" y="4463060"/>
            <a:ext cx="2792279" cy="730043"/>
          </a:xfrm>
        </p:spPr>
        <p:txBody>
          <a:bodyPr>
            <a:normAutofit fontScale="62500" lnSpcReduction="20000"/>
          </a:bodyPr>
          <a:lstStyle/>
          <a:p>
            <a:r>
              <a:rPr lang="sl-SI" dirty="0"/>
              <a:t>Avtorica: Lina Dvojmoč, 9.a</a:t>
            </a:r>
          </a:p>
          <a:p>
            <a:r>
              <a:rPr lang="sl-SI" dirty="0"/>
              <a:t>Mentorica: Nina Farič, prof.</a:t>
            </a:r>
            <a:endParaRPr lang="en-US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6C2E1D41-7178-4318-8FEB-4C97196A5739}"/>
              </a:ext>
            </a:extLst>
          </p:cNvPr>
          <p:cNvSpPr txBox="1"/>
          <p:nvPr/>
        </p:nvSpPr>
        <p:spPr>
          <a:xfrm>
            <a:off x="2610216" y="2571750"/>
            <a:ext cx="3923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Predstavitev domačega kraja</a:t>
            </a:r>
          </a:p>
          <a:p>
            <a:pPr algn="ctr"/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6" name="Označba mesta datuma 5">
            <a:extLst>
              <a:ext uri="{FF2B5EF4-FFF2-40B4-BE49-F238E27FC236}">
                <a16:creationId xmlns:a16="http://schemas.microsoft.com/office/drawing/2014/main" xmlns="" id="{381CD01F-ECDC-42E2-81F4-B2549B51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609F-F524-41A7-A65A-ECD05F5A6D39}" type="datetime1">
              <a:rPr lang="sl-SI" smtClean="0"/>
              <a:t>7.6.2021</a:t>
            </a:fld>
            <a:endParaRPr lang="en-US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ECB60133-CBB9-417D-8CD4-E503159F8403}"/>
              </a:ext>
            </a:extLst>
          </p:cNvPr>
          <p:cNvSpPr txBox="1"/>
          <p:nvPr/>
        </p:nvSpPr>
        <p:spPr>
          <a:xfrm>
            <a:off x="4680857" y="4421828"/>
            <a:ext cx="468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FFFF"/>
                </a:solidFill>
              </a:rPr>
              <a:t>Osnovna šola Majde Vrhovnik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61A155-2F00-4A11-913C-0C6DAF0F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Plečnikova cerkev v Črni vasi na Barju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419E2AB-A87D-4EB9-92AA-80CE9DB9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pic>
        <p:nvPicPr>
          <p:cNvPr id="1026" name="Picture 2" descr="Do ovalnih niš zvonika vodijo betonske stopnice. Del zunanjščine zvonika je tudi divja trta.">
            <a:extLst>
              <a:ext uri="{FF2B5EF4-FFF2-40B4-BE49-F238E27FC236}">
                <a16:creationId xmlns:a16="http://schemas.microsoft.com/office/drawing/2014/main" xmlns="" id="{59BF634A-8D91-4656-91D5-2B5736E8A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91" y="2379534"/>
            <a:ext cx="3995297" cy="26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teraktivni gumb: domov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CFE752EC-754F-4988-95EB-55C4D2C91503}"/>
              </a:ext>
            </a:extLst>
          </p:cNvPr>
          <p:cNvSpPr/>
          <p:nvPr/>
        </p:nvSpPr>
        <p:spPr>
          <a:xfrm>
            <a:off x="4211161" y="4215678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51CB6C7A-D9C4-4FD1-9E13-0E2067F80BB9}"/>
              </a:ext>
            </a:extLst>
          </p:cNvPr>
          <p:cNvSpPr txBox="1"/>
          <p:nvPr/>
        </p:nvSpPr>
        <p:spPr>
          <a:xfrm>
            <a:off x="5034491" y="1671597"/>
            <a:ext cx="399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Slika 17: Plečnikova cerkev v Črni vasi. Vir: </a:t>
            </a:r>
            <a:r>
              <a:rPr lang="sl-SI" sz="12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https://siol.net/trendi/kultura/stavba-na-ljubljanskem-barju-ki-je-ne-pozabis-425494</a:t>
            </a:r>
            <a:r>
              <a:rPr lang="sl-SI" sz="12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sl-SI" sz="1200" dirty="0"/>
          </a:p>
          <a:p>
            <a:endParaRPr lang="sl-SI" sz="12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29E1B720-4E6E-4524-93FB-8428A6718404}"/>
              </a:ext>
            </a:extLst>
          </p:cNvPr>
          <p:cNvSpPr txBox="1"/>
          <p:nvPr/>
        </p:nvSpPr>
        <p:spPr>
          <a:xfrm>
            <a:off x="169682" y="1140643"/>
            <a:ext cx="3855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Zgrajena pred 2. sv. vojno.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Najprej mišljena kot začasna cerkev.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Spodnji del je zgrajen iz kamna, zgornji pa iz lesa.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Stoji na pilotih.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Na zunanjih zidovih so vložki iz opeke (podobno kot NUK).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Pri ureditvi notranjosti so uporabljeni vsakdanji materiali, npr. kanalizacijske cevi.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841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9A98F4-52B3-4D59-916C-DDCDFF30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Industrijska cona Rudnik</a:t>
            </a:r>
          </a:p>
        </p:txBody>
      </p:sp>
      <p:pic>
        <p:nvPicPr>
          <p:cNvPr id="6" name="Označba mesta vsebine 5" descr="Slika, ki vsebuje besede zunanje, noč, trava, svetlo&#10;&#10;Opis je samodejno ustvarjen">
            <a:extLst>
              <a:ext uri="{FF2B5EF4-FFF2-40B4-BE49-F238E27FC236}">
                <a16:creationId xmlns:a16="http://schemas.microsoft.com/office/drawing/2014/main" xmlns="" id="{3423A5F2-AD7F-4F98-B3CA-101180035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2" y="1269207"/>
            <a:ext cx="5029200" cy="3771900"/>
          </a:xfr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5267825-634D-44E3-85D1-276B32AB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sp>
        <p:nvSpPr>
          <p:cNvPr id="3" name="Interaktivni gumb: domov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3E90A2A4-93B1-4CAB-9128-216A35D10AC6}"/>
              </a:ext>
            </a:extLst>
          </p:cNvPr>
          <p:cNvSpPr/>
          <p:nvPr/>
        </p:nvSpPr>
        <p:spPr>
          <a:xfrm>
            <a:off x="3234978" y="4215678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CA244F3B-95F2-40BB-9021-F2F04AAFCC93}"/>
              </a:ext>
            </a:extLst>
          </p:cNvPr>
          <p:cNvSpPr txBox="1"/>
          <p:nvPr/>
        </p:nvSpPr>
        <p:spPr>
          <a:xfrm>
            <a:off x="4038602" y="992208"/>
            <a:ext cx="421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Slika 18: Nakupovalni center ponoči. Avtorica: Lina Dvojmoč.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95A2CA2E-7A6C-4BE1-B3A7-ADC20B6EF2D7}"/>
              </a:ext>
            </a:extLst>
          </p:cNvPr>
          <p:cNvSpPr txBox="1"/>
          <p:nvPr/>
        </p:nvSpPr>
        <p:spPr>
          <a:xfrm>
            <a:off x="76198" y="1120588"/>
            <a:ext cx="3865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Razprostira se 3,77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Na nekdanjem industrijskem območju je danes 2. največje nakupovalno središče v Ljubljani.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Z načrtovano širitvijo bo nakupovalni center Supernova Rudnik postal največji nakupovalni center v Sloveniji.</a:t>
            </a:r>
          </a:p>
        </p:txBody>
      </p:sp>
    </p:spTree>
    <p:extLst>
      <p:ext uri="{BB962C8B-B14F-4D97-AF65-F5344CB8AC3E}">
        <p14:creationId xmlns:p14="http://schemas.microsoft.com/office/powerpoint/2010/main" val="127929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1F8E18-E16C-479A-B5FA-1E55D9C9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Ime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DDA6655-3F2A-49A2-80C5-2459AB96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pic>
        <p:nvPicPr>
          <p:cNvPr id="3074" name="Picture 2" descr="Viri energije">
            <a:extLst>
              <a:ext uri="{FF2B5EF4-FFF2-40B4-BE49-F238E27FC236}">
                <a16:creationId xmlns:a16="http://schemas.microsoft.com/office/drawing/2014/main" xmlns="" id="{A5B3382B-ADCA-4346-8293-625B5F63D6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84" y="1623958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A1EE0247-C573-4207-AAE5-FDB4D4356BC5}"/>
              </a:ext>
            </a:extLst>
          </p:cNvPr>
          <p:cNvSpPr txBox="1"/>
          <p:nvPr/>
        </p:nvSpPr>
        <p:spPr>
          <a:xfrm>
            <a:off x="4924647" y="1093739"/>
            <a:ext cx="435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" name="Interaktivni gumb: domov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FCDD5DCE-BC62-46A7-8625-8A4620C6533F}"/>
              </a:ext>
            </a:extLst>
          </p:cNvPr>
          <p:cNvSpPr/>
          <p:nvPr/>
        </p:nvSpPr>
        <p:spPr>
          <a:xfrm>
            <a:off x="8340710" y="1052480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C56D7B87-3A03-421D-9321-2F8AB8D0FC07}"/>
              </a:ext>
            </a:extLst>
          </p:cNvPr>
          <p:cNvSpPr txBox="1"/>
          <p:nvPr/>
        </p:nvSpPr>
        <p:spPr>
          <a:xfrm>
            <a:off x="5061984" y="1113534"/>
            <a:ext cx="317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Slika 19: Črni premog. Vir: </a:t>
            </a:r>
            <a:r>
              <a:rPr lang="sl-SI" sz="1200" dirty="0">
                <a:hlinkClick r:id="rId4"/>
              </a:rPr>
              <a:t>https://eucbeniki.sio.si/geo1/2547/index2.html</a:t>
            </a:r>
            <a:r>
              <a:rPr lang="sl-SI" sz="1200" dirty="0"/>
              <a:t>. 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EE76EDAA-0515-4C79-BDF7-98B743B0402A}"/>
              </a:ext>
            </a:extLst>
          </p:cNvPr>
          <p:cNvSpPr txBox="1"/>
          <p:nvPr/>
        </p:nvSpPr>
        <p:spPr>
          <a:xfrm>
            <a:off x="98612" y="1093739"/>
            <a:ext cx="496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Včasih je bil na področju Golovca rudnik črnega premoga (antracita).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Aktiven je bil od 1878 do 1947.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9" name="Slika 8" descr="Slika, ki vsebuje besede preslikava&#10;&#10;Opis je samodejno ustvarjen">
            <a:extLst>
              <a:ext uri="{FF2B5EF4-FFF2-40B4-BE49-F238E27FC236}">
                <a16:creationId xmlns:a16="http://schemas.microsoft.com/office/drawing/2014/main" xmlns="" id="{8AEE2C90-438B-4E14-8B5B-78ACF78552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8" y="2045158"/>
            <a:ext cx="3947699" cy="271381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18CD50D3-AE3B-431A-9C4B-2746379D2A43}"/>
              </a:ext>
            </a:extLst>
          </p:cNvPr>
          <p:cNvSpPr txBox="1"/>
          <p:nvPr/>
        </p:nvSpPr>
        <p:spPr>
          <a:xfrm>
            <a:off x="4965625" y="3936266"/>
            <a:ext cx="408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Slika 20: zemljevid rudnikov na področju današnje Slovenije leta 1929. Vir: </a:t>
            </a:r>
            <a:r>
              <a:rPr lang="sl-SI" sz="1200" dirty="0">
                <a:hlinkClick r:id="rId6"/>
              </a:rPr>
              <a:t>https://www.ljubljana.si/assets/Uploads/publication/9536/01-rudniska-cetrtinka-2008-koncna.pdf</a:t>
            </a:r>
            <a:r>
              <a:rPr lang="sl-SI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876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0D63AD-F260-4D18-BC68-AB53DF1E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6BF7BF7-8AFA-47EE-9355-1D39856BD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sl-SI" sz="1000" dirty="0"/>
              <a:t>Četrtne skupnosti v Ljubljani, </a:t>
            </a:r>
            <a:r>
              <a:rPr lang="sl-SI" sz="10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https://www.ljubljana.si/sl/moja-ljubljana/cetrtne-skupnosti-v-ljubljani/cetrtne-skupnosti-v-ljubljani-2/cetrtna-skupnost-rudnik/</a:t>
            </a:r>
            <a:r>
              <a:rPr lang="sl-SI" sz="10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000" dirty="0"/>
              <a:t>(dostop 29. 10. 2020).</a:t>
            </a:r>
            <a:endParaRPr lang="sl-SI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sl-SI" sz="1000" dirty="0"/>
              <a:t>Panoramski pogled na Rudnik, </a:t>
            </a:r>
            <a:r>
              <a:rPr lang="sl-SI" sz="10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https://sl.wikipedia.org/wiki/Slika:Rudnik_Ljubljana_Slovenia_-_old_and_new.JPG</a:t>
            </a:r>
            <a:r>
              <a:rPr lang="sl-SI" sz="10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000" dirty="0"/>
              <a:t>(dostop 15. 11. 2020). </a:t>
            </a:r>
          </a:p>
          <a:p>
            <a:pPr algn="l"/>
            <a:r>
              <a:rPr lang="sl-SI" sz="1000" dirty="0"/>
              <a:t>Zemljevid  četrtne skupnosti Rudnik,  https://earth.google.com/web/search/rudnik/@46.00908643,14.49865976,284.61719369a,12918.47593382d,35y,0h,0t,0r/data=CnEaRxJBCiUweDQ3NjUyY2Y4ZTMyYzBmMjE6MHgxZTI5MWZiNThkNDE5NWE3GXw8mSQ7AUdAIQvyDkteBC1AKgZydWRuaWsYAiABIiYKJAnn5OcJhQRHQBFu4b6U0gNHQBmJEBWy5wctQCGOhcmWAv8sQA (dostop 15. 11. 2020). </a:t>
            </a:r>
            <a:endParaRPr lang="sl-SI" sz="1000" u="sng" dirty="0">
              <a:solidFill>
                <a:srgbClr val="0563C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algn="l"/>
            <a:r>
              <a:rPr lang="sl-SI" sz="1000" dirty="0"/>
              <a:t>Četrtna skupnost Rudnik, </a:t>
            </a:r>
            <a:r>
              <a:rPr lang="sl-SI" sz="10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https://sl.wikipedia.org/wiki/%C4%8Cetrtna_skupnost_Rudnik</a:t>
            </a:r>
            <a:r>
              <a:rPr lang="sl-SI" sz="10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000" dirty="0"/>
              <a:t>(dostop 11. 11. 2020).</a:t>
            </a:r>
            <a:endParaRPr lang="sl-SI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sl-SI" sz="1000" dirty="0"/>
              <a:t>Botanični vrt, </a:t>
            </a:r>
            <a:r>
              <a:rPr lang="sl-SI" sz="10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http://www.botanicni-vrt.si/</a:t>
            </a:r>
            <a:r>
              <a:rPr lang="sl-SI" sz="10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000" dirty="0"/>
              <a:t>(dostop 13. 11. 2020).</a:t>
            </a:r>
            <a:endParaRPr lang="sl-SI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sl-SI" sz="1000" dirty="0"/>
              <a:t>Cerkev sv. Mihaela, </a:t>
            </a:r>
            <a:r>
              <a:rPr lang="sl-SI" sz="1000" i="0" u="sng" strike="noStrike" dirty="0">
                <a:solidFill>
                  <a:srgbClr val="0563C1"/>
                </a:solidFill>
                <a:effectLst/>
                <a:latin typeface="+mj-lt"/>
                <a:hlinkClick r:id="rId6"/>
              </a:rPr>
              <a:t>https://www.visitljubljana.com/sl/poi/cerkev-sv-mihaela/</a:t>
            </a:r>
            <a:r>
              <a:rPr lang="sl-SI" sz="100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sl-SI" sz="1000" dirty="0"/>
              <a:t> (dostop 15. 11. 2020).</a:t>
            </a:r>
            <a:endParaRPr lang="sl-SI" sz="10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sl-SI" sz="1000" dirty="0"/>
              <a:t>Ljubljansko barje, </a:t>
            </a:r>
            <a:r>
              <a:rPr lang="sl-SI" sz="1000" i="0" u="sng" strike="noStrike" dirty="0">
                <a:solidFill>
                  <a:srgbClr val="0563C1"/>
                </a:solidFill>
                <a:effectLst/>
                <a:latin typeface="+mj-lt"/>
                <a:hlinkClick r:id="rId7"/>
              </a:rPr>
              <a:t>http://www.ljubljanskobarje.si/</a:t>
            </a:r>
            <a:r>
              <a:rPr lang="sl-SI" sz="100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sl-SI" sz="1000" dirty="0"/>
              <a:t> (dostop 23. 11. 2020).</a:t>
            </a:r>
            <a:endParaRPr lang="sl-SI" sz="100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sl-SI" sz="1000" dirty="0"/>
              <a:t>Kosec,</a:t>
            </a:r>
            <a:r>
              <a:rPr lang="sl-SI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l-SI" sz="1000" i="0" u="sng" strike="noStrike" dirty="0">
                <a:solidFill>
                  <a:srgbClr val="0563C1"/>
                </a:solidFill>
                <a:effectLst/>
                <a:latin typeface="+mj-lt"/>
                <a:hlinkClick r:id="rId8"/>
              </a:rPr>
              <a:t>https://www.ptice.si/oznaka/kosec-2/</a:t>
            </a:r>
            <a:r>
              <a:rPr lang="sl-SI" sz="100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sl-SI" sz="1000" dirty="0"/>
              <a:t> (dostop 12. 11. 2020). </a:t>
            </a:r>
          </a:p>
          <a:p>
            <a:pPr algn="l"/>
            <a:r>
              <a:rPr lang="sl-SI" sz="1000" dirty="0"/>
              <a:t>Botanični vrt, </a:t>
            </a:r>
            <a:r>
              <a:rPr lang="sl-SI" sz="1000" i="0" u="sng" strike="noStrike" dirty="0">
                <a:solidFill>
                  <a:srgbClr val="0563C1"/>
                </a:solidFill>
                <a:effectLst/>
                <a:latin typeface="+mj-lt"/>
                <a:hlinkClick r:id="rId9"/>
              </a:rPr>
              <a:t>https://kraji.eu/slovenija/botanicni_vrt_ljubljana/slo</a:t>
            </a:r>
            <a:r>
              <a:rPr lang="sl-SI" sz="100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sl-SI" sz="1000" dirty="0"/>
              <a:t> (dostop 15. 11. 2020). </a:t>
            </a:r>
            <a:endParaRPr lang="sl-SI" sz="1000" dirty="0">
              <a:solidFill>
                <a:srgbClr val="000000"/>
              </a:solidFill>
              <a:latin typeface="+mj-lt"/>
            </a:endParaRPr>
          </a:p>
          <a:p>
            <a:pPr algn="l" rtl="0" fontAlgn="base"/>
            <a:r>
              <a:rPr lang="sl-SI" sz="1000" dirty="0"/>
              <a:t>Ljubljansko barje, 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  <a:hlinkClick r:id="rId10"/>
              </a:rPr>
              <a:t>https://sl.wikipedia.org/wiki/Ljubljansko_barje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  <a:r>
              <a:rPr lang="sl-SI" sz="1000" dirty="0"/>
              <a:t>(dostop 04. 11. 2020).  </a:t>
            </a:r>
            <a:endParaRPr lang="sl-SI" sz="1000" dirty="0">
              <a:solidFill>
                <a:srgbClr val="0F0F0F"/>
              </a:solidFill>
              <a:latin typeface="+mj-lt"/>
            </a:endParaRPr>
          </a:p>
          <a:p>
            <a:pPr algn="l" rtl="0" fontAlgn="base"/>
            <a:r>
              <a:rPr lang="sl-SI" sz="1000" dirty="0"/>
              <a:t>Ljubljansko barje, 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  <a:hlinkClick r:id="rId11"/>
              </a:rPr>
              <a:t>http://www.ljubljanskobarje.si/ljubljansko-barje/o-ljubljanskem-barju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  <a:r>
              <a:rPr lang="sl-SI" sz="1000" dirty="0"/>
              <a:t>(dostop 15. 11. 2020).</a:t>
            </a:r>
            <a:endParaRPr lang="sl-SI" sz="1000" i="0" dirty="0">
              <a:solidFill>
                <a:srgbClr val="0F0F0F"/>
              </a:solidFill>
              <a:effectLst/>
              <a:latin typeface="+mj-lt"/>
            </a:endParaRPr>
          </a:p>
          <a:p>
            <a:pPr algn="l" rtl="0" fontAlgn="base"/>
            <a:r>
              <a:rPr lang="sl-SI" sz="1000" dirty="0" err="1"/>
              <a:t>Golvec</a:t>
            </a:r>
            <a:r>
              <a:rPr lang="sl-SI" sz="1000" dirty="0"/>
              <a:t>, 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  <a:hlinkClick r:id="rId12"/>
              </a:rPr>
              <a:t>https://sl.wikipedia.org/wiki/Golovec</a:t>
            </a:r>
            <a:r>
              <a:rPr lang="sl-SI" sz="1000" dirty="0">
                <a:solidFill>
                  <a:srgbClr val="0F0F0F"/>
                </a:solidFill>
                <a:latin typeface="+mj-lt"/>
              </a:rPr>
              <a:t> </a:t>
            </a:r>
            <a:r>
              <a:rPr lang="sl-SI" sz="1000" dirty="0"/>
              <a:t>(dostop 09. 11. 2020).</a:t>
            </a:r>
            <a:endParaRPr lang="sl-SI" sz="1000" dirty="0">
              <a:solidFill>
                <a:srgbClr val="0F0F0F"/>
              </a:solidFill>
              <a:latin typeface="+mj-lt"/>
            </a:endParaRPr>
          </a:p>
          <a:p>
            <a:pPr algn="l" rtl="0" fontAlgn="base"/>
            <a:r>
              <a:rPr lang="sl-SI" sz="1000" dirty="0"/>
              <a:t>Ljubljanica, 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  <a:hlinkClick r:id="rId13"/>
              </a:rPr>
              <a:t>https://sl.wikipedia.org/wiki/Ljubljanica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  <a:r>
              <a:rPr lang="sl-SI" sz="1000" dirty="0"/>
              <a:t>(dostop 05. 11. 2020).</a:t>
            </a:r>
            <a:endParaRPr lang="sl-SI" sz="1000" i="0" dirty="0">
              <a:solidFill>
                <a:srgbClr val="0F0F0F"/>
              </a:solidFill>
              <a:effectLst/>
              <a:latin typeface="+mj-lt"/>
            </a:endParaRPr>
          </a:p>
          <a:p>
            <a:pPr algn="l" rtl="0" fontAlgn="base"/>
            <a:r>
              <a:rPr lang="sl-SI" sz="1000" dirty="0"/>
              <a:t>Cerkev sv. Mihaela na Barju, 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  <a:hlinkClick r:id="rId14"/>
              </a:rPr>
              <a:t>https://sl.wikipedia.org/wiki/Cerkev_sv._Mihaela_na_Barju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  <a:r>
              <a:rPr lang="sl-SI" sz="1000" dirty="0"/>
              <a:t>(dostop 15. 11. 2020).</a:t>
            </a:r>
            <a:r>
              <a:rPr lang="sl-SI" sz="1000" dirty="0">
                <a:solidFill>
                  <a:srgbClr val="0F0F0F"/>
                </a:solidFill>
                <a:latin typeface="+mj-lt"/>
              </a:rPr>
              <a:t> 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</a:p>
          <a:p>
            <a:pPr algn="l" rtl="0" fontAlgn="base"/>
            <a:r>
              <a:rPr lang="sl-SI" sz="1000" dirty="0"/>
              <a:t>Industrijska cona Rudnik, 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  <a:hlinkClick r:id="rId15"/>
              </a:rPr>
              <a:t>http://si.geoview.info/industrijska_cona_rudnik,13024029w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  <a:r>
              <a:rPr lang="sl-SI" sz="1000" dirty="0"/>
              <a:t>(dostop 28. 11. 2020).</a:t>
            </a:r>
            <a:endParaRPr lang="sl-SI" sz="1000" dirty="0">
              <a:solidFill>
                <a:srgbClr val="0F0F0F"/>
              </a:solidFill>
              <a:latin typeface="+mj-lt"/>
            </a:endParaRPr>
          </a:p>
          <a:p>
            <a:pPr algn="l" rtl="0" fontAlgn="base"/>
            <a:r>
              <a:rPr lang="sl-SI" sz="1000" i="0" dirty="0">
                <a:solidFill>
                  <a:srgbClr val="0F0F0F"/>
                </a:solidFill>
                <a:effectLst/>
                <a:latin typeface="+mj-lt"/>
                <a:hlinkClick r:id="rId16"/>
              </a:rPr>
              <a:t>https://www.ljubljana.si/assets/Uploads/publication/9536/01-rudniska-cetrtinka-2008-koncna.pdf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  <a:r>
              <a:rPr lang="sl-SI" sz="1000" dirty="0"/>
              <a:t>(dostop 28. 11. 2020).</a:t>
            </a:r>
            <a:r>
              <a:rPr lang="sl-SI" sz="100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3D7996C-B16B-4306-8FF7-C695461C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z="1050" smtClean="0"/>
              <a:t>7.6.2021</a:t>
            </a:fld>
            <a:endParaRPr lang="en-US" sz="1050"/>
          </a:p>
        </p:txBody>
      </p:sp>
      <p:sp>
        <p:nvSpPr>
          <p:cNvPr id="7" name="Interaktivni gumb: domov 6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xmlns="" id="{19C325EB-5226-4505-A208-DB5BE50EC84F}"/>
              </a:ext>
            </a:extLst>
          </p:cNvPr>
          <p:cNvSpPr/>
          <p:nvPr/>
        </p:nvSpPr>
        <p:spPr>
          <a:xfrm>
            <a:off x="8335829" y="2833842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</p:spTree>
    <p:extLst>
      <p:ext uri="{BB962C8B-B14F-4D97-AF65-F5344CB8AC3E}">
        <p14:creationId xmlns:p14="http://schemas.microsoft.com/office/powerpoint/2010/main" val="125398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6CE0EE-7957-4A2F-8A89-61C961EE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slik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6199C9C-F554-4CE6-AC1C-50ECA534F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sl-SI" dirty="0"/>
              <a:t>Zemljevid mestnih četrti Ljubljane. Vir: </a:t>
            </a:r>
            <a:r>
              <a:rPr lang="sl-SI" dirty="0">
                <a:hlinkClick r:id="rId2"/>
              </a:rPr>
              <a:t>https://sl.wikipedia.org/wiki/%C4%8Cetrtna_skupnost_Rudnik</a:t>
            </a:r>
            <a:r>
              <a:rPr lang="sl-SI" dirty="0"/>
              <a:t> (drsnica 2).</a:t>
            </a:r>
          </a:p>
          <a:p>
            <a:pPr algn="l"/>
            <a:r>
              <a:rPr lang="sl-SI" sz="2500" dirty="0"/>
              <a:t>Zemljevid četrtne skupnosti Rudnik. Vir: </a:t>
            </a:r>
            <a:r>
              <a:rPr lang="sl-SI" sz="25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https://sl.wikipedia.org/wiki/Slika:Rudnik_Ljubljana_Slovenia_-_old_and_new.JPG</a:t>
            </a:r>
            <a:r>
              <a:rPr lang="sl-SI" sz="25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(drsnica 2).</a:t>
            </a:r>
          </a:p>
          <a:p>
            <a:pPr algn="l"/>
            <a:r>
              <a:rPr lang="sl-SI" sz="2800" dirty="0"/>
              <a:t>Zemljevid ČS Rudnik. Vir: https://earth.google.com/web/search/rudnik/@46.00908643,14.49865976,284.61719369a,12918.47593382d,35y,0h,0t,0r/data=CnEaRxJBCiUweDQ3NjUyY2Y4ZTMyYzBmMjE6MHgxZTI5MWZiNThkNDE5NWE3GXw8mSQ7AUdAIQvyDkteBC1AKgZydWRuaWsYAiABIiYKJAnn5OcJhQRHQBFu4b6U0gNHQBmJEBWy5wctQCGOhcmWAv8sQA (drsnica 3).</a:t>
            </a:r>
          </a:p>
          <a:p>
            <a:pPr algn="l"/>
            <a:r>
              <a:rPr lang="sl-SI" sz="2800" dirty="0"/>
              <a:t>Slike 1, 2 in 3: Ljubljansko barje. Avtorica: Lina Dvojmoč (drsnica 4).</a:t>
            </a:r>
          </a:p>
          <a:p>
            <a:pPr algn="l"/>
            <a:r>
              <a:rPr lang="sl-SI" sz="2800" dirty="0"/>
              <a:t>Slika 4: Kosec. Vir: </a:t>
            </a:r>
            <a:r>
              <a:rPr lang="sl-SI" sz="2800" dirty="0">
                <a:hlinkClick r:id="rId4"/>
              </a:rPr>
              <a:t>https://www.ptice.si/oznaka/kosec-2/</a:t>
            </a:r>
            <a:r>
              <a:rPr lang="sl-SI" sz="2800" dirty="0"/>
              <a:t> (drsnica 5).</a:t>
            </a:r>
          </a:p>
          <a:p>
            <a:pPr algn="l"/>
            <a:r>
              <a:rPr lang="sl-SI" sz="2800" dirty="0"/>
              <a:t>Slika 5: Koščevo bivališče. Avtorica: Lina Dvojmoč (drsnica 5).</a:t>
            </a:r>
          </a:p>
          <a:p>
            <a:pPr algn="l"/>
            <a:r>
              <a:rPr lang="sl-SI" sz="2800" dirty="0"/>
              <a:t>Slike 6, 7 in 8: Pogled z Golovca ter </a:t>
            </a:r>
            <a:r>
              <a:rPr lang="sl-SI" sz="2800" dirty="0" err="1"/>
              <a:t>Mazovnik</a:t>
            </a:r>
            <a:r>
              <a:rPr lang="sl-SI" sz="2800" dirty="0"/>
              <a:t>. Avtorica: Lina Dvojmoč (drsnica 6).</a:t>
            </a:r>
          </a:p>
          <a:p>
            <a:pPr algn="l"/>
            <a:r>
              <a:rPr lang="sl-SI" sz="2800" dirty="0"/>
              <a:t>Sliki 9 in 10: Oznaka PST-ja. Avtorica: Lina Dvojmoč (drsnica 7).</a:t>
            </a:r>
          </a:p>
          <a:p>
            <a:pPr algn="l"/>
            <a:r>
              <a:rPr lang="sl-SI" sz="2800" dirty="0"/>
              <a:t>Sliki 11 in 12: Park Špica. Vir: </a:t>
            </a:r>
            <a:r>
              <a:rPr lang="sl-SI" sz="2800" dirty="0">
                <a:hlinkClick r:id="rId5"/>
              </a:rPr>
              <a:t>https://kraji.eu/slovenija/ljubljana_spica/photos/slo</a:t>
            </a:r>
            <a:r>
              <a:rPr lang="sl-SI" sz="2800" dirty="0"/>
              <a:t> (drsnica 8). </a:t>
            </a:r>
          </a:p>
          <a:p>
            <a:pPr algn="l"/>
            <a:r>
              <a:rPr lang="sl-SI" sz="2800" dirty="0"/>
              <a:t>Slike 13, 14, 15 in 16: Botanični vrt. Avtorica: Lina Dvojmoč (drsnica 9).</a:t>
            </a:r>
          </a:p>
          <a:p>
            <a:pPr algn="l"/>
            <a:r>
              <a:rPr lang="sl-SI" sz="2800" dirty="0"/>
              <a:t>Slika 17: Plečnikova cerkev v Črni vasi. Vir: </a:t>
            </a:r>
            <a:r>
              <a:rPr lang="sl-SI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https://siol.net/trendi/kultura/stavba-na-ljubljanskem-barju-ki-je-ne-pozabis-425494</a:t>
            </a:r>
            <a:r>
              <a:rPr lang="sl-S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sl-SI" sz="2800" dirty="0"/>
              <a:t>(drsnica 10).</a:t>
            </a:r>
            <a:endParaRPr lang="sl-S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sl-SI" sz="2800" dirty="0"/>
              <a:t>Slika 18: Nakupovalni center ponoči. Avtorica: Lina Dvojmoč (drsnica 11).</a:t>
            </a:r>
          </a:p>
          <a:p>
            <a:pPr algn="l"/>
            <a:r>
              <a:rPr lang="sl-SI" sz="2800" dirty="0"/>
              <a:t>Slika 19: Črni premog. Vir: </a:t>
            </a:r>
            <a:r>
              <a:rPr lang="sl-SI" sz="2800" dirty="0">
                <a:hlinkClick r:id="rId7"/>
              </a:rPr>
              <a:t>https://eucbeniki.sio.si/geo1/2547/index2.html</a:t>
            </a:r>
            <a:r>
              <a:rPr lang="sl-SI" sz="2800" dirty="0"/>
              <a:t> (drsnica 12).</a:t>
            </a:r>
          </a:p>
          <a:p>
            <a:pPr algn="l"/>
            <a:r>
              <a:rPr lang="sl-SI" dirty="0"/>
              <a:t>Zemljevid Botaničnega vrta. Vir: </a:t>
            </a:r>
            <a:r>
              <a:rPr lang="sl-SI" dirty="0">
                <a:hlinkClick r:id="rId8"/>
              </a:rPr>
              <a:t>http://www.botanicni-vrt.si/informacije/nacrt-vrta</a:t>
            </a:r>
            <a:r>
              <a:rPr lang="sl-SI" dirty="0"/>
              <a:t> (drsnica 15).</a:t>
            </a:r>
          </a:p>
          <a:p>
            <a:pPr algn="l"/>
            <a:r>
              <a:rPr lang="sl-SI" sz="2800" dirty="0"/>
              <a:t>Slika 20: Zemljevid rudnikov na področju današnje Slovenije leta 1929. Vir: </a:t>
            </a:r>
            <a:r>
              <a:rPr lang="sl-SI" sz="2800" dirty="0">
                <a:hlinkClick r:id="rId9"/>
              </a:rPr>
              <a:t>https://www.ljubljana.si/assets/Uploads/publication/9536/01-rudniska-cetrtinka-2008-koncna.pdf</a:t>
            </a:r>
            <a:r>
              <a:rPr lang="sl-SI" sz="2800" dirty="0"/>
              <a:t> (drsnica 12).</a:t>
            </a:r>
          </a:p>
          <a:p>
            <a:pPr algn="l"/>
            <a:endParaRPr lang="sl-SI" sz="2800" dirty="0"/>
          </a:p>
          <a:p>
            <a:pPr algn="l"/>
            <a:endParaRPr lang="sl-SI" sz="2800" dirty="0"/>
          </a:p>
          <a:p>
            <a:pPr algn="l"/>
            <a:endParaRPr lang="sl-SI" sz="2800" dirty="0"/>
          </a:p>
          <a:p>
            <a:pPr algn="l"/>
            <a:endParaRPr lang="sl-SI" sz="2800" dirty="0"/>
          </a:p>
          <a:p>
            <a:pPr algn="l"/>
            <a:endParaRPr lang="sl-SI" sz="2800" dirty="0"/>
          </a:p>
          <a:p>
            <a:pPr algn="l"/>
            <a:endParaRPr lang="sl-SI" sz="2800" dirty="0"/>
          </a:p>
          <a:p>
            <a:pPr algn="l"/>
            <a:endParaRPr lang="sl-SI" sz="2800" dirty="0"/>
          </a:p>
          <a:p>
            <a:pPr algn="l"/>
            <a:endParaRPr lang="sl-SI" sz="2800" dirty="0"/>
          </a:p>
          <a:p>
            <a:pPr algn="l"/>
            <a:endParaRPr lang="sl-SI" sz="28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7D488DD6-445C-4708-AB95-6B022A35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sp>
        <p:nvSpPr>
          <p:cNvPr id="6" name="Interaktivni gumb: domov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CF81C91B-969C-4A3E-9E7E-C8959F1767D3}"/>
              </a:ext>
            </a:extLst>
          </p:cNvPr>
          <p:cNvSpPr/>
          <p:nvPr/>
        </p:nvSpPr>
        <p:spPr>
          <a:xfrm>
            <a:off x="8271408" y="4141705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463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Osnovne značilnosti</a:t>
            </a:r>
            <a:endParaRPr lang="en-US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1FEAD598-161D-4B41-875E-E71EE35F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A0B-CDA8-42C9-885A-7E09B9672879}" type="datetime1">
              <a:rPr lang="sl-SI" smtClean="0"/>
              <a:t>7.6.2021</a:t>
            </a:fld>
            <a:endParaRPr lang="en-US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6C460378-07C3-4E44-AE6B-E26052DBE691}"/>
              </a:ext>
            </a:extLst>
          </p:cNvPr>
          <p:cNvSpPr txBox="1"/>
          <p:nvPr/>
        </p:nvSpPr>
        <p:spPr>
          <a:xfrm>
            <a:off x="435078" y="1106467"/>
            <a:ext cx="780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Četrtna skupnost Rudnik leži na </a:t>
            </a:r>
            <a:r>
              <a:rPr lang="sl-SI" dirty="0">
                <a:solidFill>
                  <a:srgbClr val="222222"/>
                </a:solidFill>
                <a:latin typeface="arial" panose="020B0604020202020204" pitchFamily="34" charset="0"/>
              </a:rPr>
              <a:t>J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 delu </a:t>
            </a:r>
            <a:r>
              <a:rPr lang="sl-SI" dirty="0">
                <a:solidFill>
                  <a:srgbClr val="222222"/>
                </a:solidFill>
                <a:latin typeface="arial" panose="020B0604020202020204" pitchFamily="34" charset="0"/>
              </a:rPr>
              <a:t>Ljubljane. V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elika je 25,48 km². 31. 12. </a:t>
            </a:r>
            <a:r>
              <a:rPr lang="sl-SI" dirty="0">
                <a:solidFill>
                  <a:srgbClr val="222222"/>
                </a:solidFill>
                <a:latin typeface="arial" panose="020B0604020202020204" pitchFamily="34" charset="0"/>
              </a:rPr>
              <a:t>2019 je v njej prebivalo 14 343 prebivalcev. Sestavlja jo 5 prostorskih okolišev (</a:t>
            </a:r>
            <a:r>
              <a:rPr lang="sv-SE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Rudnik, Krim, Galjevica, Peruzzi in Barje</a:t>
            </a:r>
            <a:r>
              <a:rPr lang="sl-SI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sl-SI" dirty="0">
                <a:solidFill>
                  <a:srgbClr val="222222"/>
                </a:solidFill>
                <a:latin typeface="arial" panose="020B0604020202020204" pitchFamily="34" charset="0"/>
              </a:rPr>
              <a:t>. Velik del območja sodi pod krajinski park.</a:t>
            </a:r>
            <a:endParaRPr lang="sl-S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Rokopis 16">
                <a:extLst>
                  <a:ext uri="{FF2B5EF4-FFF2-40B4-BE49-F238E27FC236}">
                    <a16:creationId xmlns:a16="http://schemas.microsoft.com/office/drawing/2014/main" xmlns="" id="{12C64520-BA82-480E-9DFB-2EF28682F5C3}"/>
                  </a:ext>
                </a:extLst>
              </p14:cNvPr>
              <p14:cNvContentPartPr/>
              <p14:nvPr/>
            </p14:nvContentPartPr>
            <p14:xfrm>
              <a:off x="7370289" y="4620213"/>
              <a:ext cx="360" cy="360"/>
            </p14:xfrm>
          </p:contentPart>
        </mc:Choice>
        <mc:Fallback xmlns="">
          <p:pic>
            <p:nvPicPr>
              <p:cNvPr id="17" name="Rokopis 16">
                <a:extLst>
                  <a:ext uri="{FF2B5EF4-FFF2-40B4-BE49-F238E27FC236}">
                    <a16:creationId xmlns:a16="http://schemas.microsoft.com/office/drawing/2014/main" id="{12C64520-BA82-480E-9DFB-2EF28682F5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5969" y="461589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Rokopis 21">
                <a:extLst>
                  <a:ext uri="{FF2B5EF4-FFF2-40B4-BE49-F238E27FC236}">
                    <a16:creationId xmlns:a16="http://schemas.microsoft.com/office/drawing/2014/main" xmlns="" id="{A094C03E-3924-4013-BBEF-DD500AF7A24B}"/>
                  </a:ext>
                </a:extLst>
              </p14:cNvPr>
              <p14:cNvContentPartPr/>
              <p14:nvPr/>
            </p14:nvContentPartPr>
            <p14:xfrm>
              <a:off x="8345859" y="1461212"/>
              <a:ext cx="360" cy="360"/>
            </p14:xfrm>
          </p:contentPart>
        </mc:Choice>
        <mc:Fallback xmlns="">
          <p:pic>
            <p:nvPicPr>
              <p:cNvPr id="22" name="Rokopis 21">
                <a:extLst>
                  <a:ext uri="{FF2B5EF4-FFF2-40B4-BE49-F238E27FC236}">
                    <a16:creationId xmlns:a16="http://schemas.microsoft.com/office/drawing/2014/main" id="{A094C03E-3924-4013-BBEF-DD500AF7A2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1539" y="1456892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Skupina 25">
            <a:extLst>
              <a:ext uri="{FF2B5EF4-FFF2-40B4-BE49-F238E27FC236}">
                <a16:creationId xmlns:a16="http://schemas.microsoft.com/office/drawing/2014/main" xmlns="" id="{4B953FEA-4686-47A5-8C17-CD5B9E012487}"/>
              </a:ext>
            </a:extLst>
          </p:cNvPr>
          <p:cNvGrpSpPr/>
          <p:nvPr/>
        </p:nvGrpSpPr>
        <p:grpSpPr>
          <a:xfrm>
            <a:off x="8086299" y="1568132"/>
            <a:ext cx="360" cy="360"/>
            <a:chOff x="8086299" y="156813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Rokopis 22">
                  <a:extLst>
                    <a:ext uri="{FF2B5EF4-FFF2-40B4-BE49-F238E27FC236}">
                      <a16:creationId xmlns:a16="http://schemas.microsoft.com/office/drawing/2014/main" xmlns="" id="{75895752-791C-4A29-A4DC-80053A683391}"/>
                    </a:ext>
                  </a:extLst>
                </p14:cNvPr>
                <p14:cNvContentPartPr/>
                <p14:nvPr/>
              </p14:nvContentPartPr>
              <p14:xfrm>
                <a:off x="8086299" y="1568132"/>
                <a:ext cx="360" cy="360"/>
              </p14:xfrm>
            </p:contentPart>
          </mc:Choice>
          <mc:Fallback xmlns="">
            <p:pic>
              <p:nvPicPr>
                <p:cNvPr id="23" name="Rokopis 22">
                  <a:extLst>
                    <a:ext uri="{FF2B5EF4-FFF2-40B4-BE49-F238E27FC236}">
                      <a16:creationId xmlns:a16="http://schemas.microsoft.com/office/drawing/2014/main" id="{75895752-791C-4A29-A4DC-80053A6833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81979" y="15638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Rokopis 23">
                  <a:extLst>
                    <a:ext uri="{FF2B5EF4-FFF2-40B4-BE49-F238E27FC236}">
                      <a16:creationId xmlns:a16="http://schemas.microsoft.com/office/drawing/2014/main" xmlns="" id="{A1E89B1C-F187-4F95-B5AE-04E4EC62F16A}"/>
                    </a:ext>
                  </a:extLst>
                </p14:cNvPr>
                <p14:cNvContentPartPr/>
                <p14:nvPr/>
              </p14:nvContentPartPr>
              <p14:xfrm>
                <a:off x="8086299" y="1568132"/>
                <a:ext cx="360" cy="360"/>
              </p14:xfrm>
            </p:contentPart>
          </mc:Choice>
          <mc:Fallback xmlns="">
            <p:pic>
              <p:nvPicPr>
                <p:cNvPr id="24" name="Rokopis 23">
                  <a:extLst>
                    <a:ext uri="{FF2B5EF4-FFF2-40B4-BE49-F238E27FC236}">
                      <a16:creationId xmlns:a16="http://schemas.microsoft.com/office/drawing/2014/main" id="{A1E89B1C-F187-4F95-B5AE-04E4EC62F1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81979" y="15638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Rokopis 24">
                  <a:extLst>
                    <a:ext uri="{FF2B5EF4-FFF2-40B4-BE49-F238E27FC236}">
                      <a16:creationId xmlns:a16="http://schemas.microsoft.com/office/drawing/2014/main" xmlns="" id="{9D129EF6-6D20-4ADA-A505-BE0AE7088A1C}"/>
                    </a:ext>
                  </a:extLst>
                </p14:cNvPr>
                <p14:cNvContentPartPr/>
                <p14:nvPr/>
              </p14:nvContentPartPr>
              <p14:xfrm>
                <a:off x="8086299" y="1568132"/>
                <a:ext cx="360" cy="360"/>
              </p14:xfrm>
            </p:contentPart>
          </mc:Choice>
          <mc:Fallback xmlns="">
            <p:pic>
              <p:nvPicPr>
                <p:cNvPr id="25" name="Rokopis 24">
                  <a:extLst>
                    <a:ext uri="{FF2B5EF4-FFF2-40B4-BE49-F238E27FC236}">
                      <a16:creationId xmlns:a16="http://schemas.microsoft.com/office/drawing/2014/main" id="{9D129EF6-6D20-4ADA-A505-BE0AE7088A1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81979" y="15638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Označba mesta vsebine 27">
            <a:extLst>
              <a:ext uri="{FF2B5EF4-FFF2-40B4-BE49-F238E27FC236}">
                <a16:creationId xmlns:a16="http://schemas.microsoft.com/office/drawing/2014/main" xmlns="" id="{AB3315CA-9E7F-4A57-B717-71A2B4FBFAF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127346" y="4978158"/>
            <a:ext cx="3884990" cy="2990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dirty="0"/>
              <a:t>Zemljevid mestnih četrti Ljubljane. Vir: </a:t>
            </a:r>
            <a:r>
              <a:rPr lang="sl-SI" dirty="0">
                <a:hlinkClick r:id="rId9"/>
              </a:rPr>
              <a:t>https://sl.wikipedia.org/wiki/%C4%8Cetrtna_skupnost_Rudnik</a:t>
            </a:r>
            <a:r>
              <a:rPr lang="sl-SI" dirty="0"/>
              <a:t>. </a:t>
            </a:r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DFF25408-B28E-4F2E-804A-02D9EBFBD6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7346" y="2614098"/>
            <a:ext cx="3664947" cy="234841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BB38FA98-2762-4822-97C7-15D6C1360470}"/>
              </a:ext>
            </a:extLst>
          </p:cNvPr>
          <p:cNvSpPr txBox="1"/>
          <p:nvPr/>
        </p:nvSpPr>
        <p:spPr>
          <a:xfrm>
            <a:off x="483890" y="2392062"/>
            <a:ext cx="85156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" dirty="0"/>
              <a:t>Panoramski posnetek četrtne skupnosti Rudnik. Vir: </a:t>
            </a:r>
            <a:r>
              <a:rPr lang="sl-SI" sz="6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https://sl.wikipedia.org/wiki/Slika:Rudnik_Ljubljana_Slovenia_-_old_and_new.JPG</a:t>
            </a:r>
            <a:r>
              <a:rPr lang="sl-SI" sz="6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4D4A18B-40A0-417E-B5E4-AE5E22A732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90" y="2614098"/>
            <a:ext cx="3664947" cy="24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5D0E7A-01C2-413C-B511-76356533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Interaktivni zemljevid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3C54A8D-02EA-4439-A95F-24368F50C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67" y="1061517"/>
            <a:ext cx="3008313" cy="3518297"/>
          </a:xfrm>
        </p:spPr>
        <p:txBody>
          <a:bodyPr>
            <a:normAutofit/>
          </a:bodyPr>
          <a:lstStyle/>
          <a:p>
            <a:r>
              <a:rPr lang="sl-SI" dirty="0"/>
              <a:t>Klikni na znak na zemljevidu, da izveš podrobnosti.</a:t>
            </a:r>
          </a:p>
          <a:p>
            <a:r>
              <a:rPr lang="sl-SI" dirty="0"/>
              <a:t>Če se želiš vrniti nazaj na to stran, klikni na črn gumb s hišico.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Za vire klikni </a:t>
            </a:r>
            <a:r>
              <a:rPr lang="sl-SI" dirty="0">
                <a:hlinkClick r:id="rId2" action="ppaction://hlinksldjump"/>
              </a:rPr>
              <a:t>sem</a:t>
            </a:r>
            <a:r>
              <a:rPr lang="sl-SI" dirty="0"/>
              <a:t>.</a:t>
            </a:r>
          </a:p>
          <a:p>
            <a:r>
              <a:rPr lang="sl-SI" dirty="0"/>
              <a:t>Za seznam fotografij pa </a:t>
            </a:r>
            <a:r>
              <a:rPr lang="sl-SI" dirty="0">
                <a:hlinkClick r:id="rId3" action="ppaction://hlinksldjump"/>
              </a:rPr>
              <a:t>sem</a:t>
            </a:r>
            <a:r>
              <a:rPr lang="sl-SI" dirty="0"/>
              <a:t>.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9847A101-837D-4B23-90D2-A3E763F5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CC1C7FD-E1A8-4E70-9ABE-95E0CF8CAA0E}" type="datetime1">
              <a:rPr lang="sl-SI" smtClean="0"/>
              <a:pPr>
                <a:lnSpc>
                  <a:spcPct val="90000"/>
                </a:lnSpc>
                <a:spcAft>
                  <a:spcPts val="600"/>
                </a:spcAft>
              </a:pPr>
              <a:t>7.6.2021</a:t>
            </a:fld>
            <a:endParaRPr lang="en-US" dirty="0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xmlns="" id="{4889726B-C08C-414C-BFA9-F73E2E3DBF5C}"/>
              </a:ext>
            </a:extLst>
          </p:cNvPr>
          <p:cNvGrpSpPr/>
          <p:nvPr/>
        </p:nvGrpSpPr>
        <p:grpSpPr>
          <a:xfrm>
            <a:off x="3221943" y="0"/>
            <a:ext cx="5966652" cy="5124002"/>
            <a:chOff x="3221943" y="0"/>
            <a:chExt cx="5966652" cy="5124002"/>
          </a:xfrm>
        </p:grpSpPr>
        <p:pic>
          <p:nvPicPr>
            <p:cNvPr id="6" name="Slika 5" descr="Slika, ki vsebuje besede preslikava&#10;&#10;Opis je samodejno ustvarjen">
              <a:extLst>
                <a:ext uri="{FF2B5EF4-FFF2-40B4-BE49-F238E27FC236}">
                  <a16:creationId xmlns:a16="http://schemas.microsoft.com/office/drawing/2014/main" xmlns="" id="{DB1E358F-F1C8-4F45-8AAD-976545EDF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4" r="4368" b="1"/>
            <a:stretch/>
          </p:blipFill>
          <p:spPr>
            <a:xfrm>
              <a:off x="3221943" y="0"/>
              <a:ext cx="5966652" cy="5124002"/>
            </a:xfrm>
            <a:prstGeom prst="rect">
              <a:avLst/>
            </a:prstGeom>
            <a:noFill/>
          </p:spPr>
        </p:pic>
        <p:sp>
          <p:nvSpPr>
            <p:cNvPr id="7" name="Interaktivni gumb: prazno 6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xmlns="" id="{E988FF69-803E-478D-B1F1-01BF86043B38}"/>
                </a:ext>
              </a:extLst>
            </p:cNvPr>
            <p:cNvSpPr/>
            <p:nvPr/>
          </p:nvSpPr>
          <p:spPr>
            <a:xfrm>
              <a:off x="7608314" y="1669747"/>
              <a:ext cx="190417" cy="254802"/>
            </a:xfrm>
            <a:prstGeom prst="actionButtonBlank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Interaktivni gumb: prazno 10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64F3B10F-D3C3-43C0-8826-13BE7FDDECF3}"/>
                </a:ext>
              </a:extLst>
            </p:cNvPr>
            <p:cNvSpPr/>
            <p:nvPr/>
          </p:nvSpPr>
          <p:spPr>
            <a:xfrm>
              <a:off x="8105409" y="204787"/>
              <a:ext cx="190417" cy="254802"/>
            </a:xfrm>
            <a:prstGeom prst="actionButtonBlank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3" name="Interaktivni gumb: prazno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2F89C232-0607-4ABD-A970-B3918888F791}"/>
              </a:ext>
            </a:extLst>
          </p:cNvPr>
          <p:cNvSpPr/>
          <p:nvPr/>
        </p:nvSpPr>
        <p:spPr>
          <a:xfrm>
            <a:off x="6566296" y="77386"/>
            <a:ext cx="190417" cy="254802"/>
          </a:xfrm>
          <a:prstGeom prst="actionButtonBlank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Interaktivni gumb: prazno 1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9047ADEC-3CAC-4201-989A-3137545B4417}"/>
              </a:ext>
            </a:extLst>
          </p:cNvPr>
          <p:cNvSpPr/>
          <p:nvPr/>
        </p:nvSpPr>
        <p:spPr>
          <a:xfrm>
            <a:off x="7852360" y="100749"/>
            <a:ext cx="190417" cy="254802"/>
          </a:xfrm>
          <a:prstGeom prst="actionButtonBlank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Interaktivni gumb: prazno 1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EC8C91B0-17DD-46E1-B6FF-5638EB78E338}"/>
              </a:ext>
            </a:extLst>
          </p:cNvPr>
          <p:cNvSpPr/>
          <p:nvPr/>
        </p:nvSpPr>
        <p:spPr>
          <a:xfrm>
            <a:off x="7292647" y="3237108"/>
            <a:ext cx="190417" cy="254802"/>
          </a:xfrm>
          <a:prstGeom prst="actionButtonBlank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Interaktivni gumb: prazno 1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53A830CB-1B28-436E-A43F-E79E35F28CF7}"/>
              </a:ext>
            </a:extLst>
          </p:cNvPr>
          <p:cNvSpPr/>
          <p:nvPr/>
        </p:nvSpPr>
        <p:spPr>
          <a:xfrm>
            <a:off x="6566296" y="2982306"/>
            <a:ext cx="190417" cy="254802"/>
          </a:xfrm>
          <a:prstGeom prst="actionButtonBlank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Interaktivni gumb: prazno 22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F95203B1-DDDE-4FB5-8245-A65E63C66DA3}"/>
              </a:ext>
            </a:extLst>
          </p:cNvPr>
          <p:cNvSpPr/>
          <p:nvPr/>
        </p:nvSpPr>
        <p:spPr>
          <a:xfrm>
            <a:off x="5914893" y="2213628"/>
            <a:ext cx="190417" cy="254802"/>
          </a:xfrm>
          <a:prstGeom prst="actionButtonBlank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Interaktivni gumb: domov 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26984CF9-C5C1-497F-9A8B-710A51030968}"/>
              </a:ext>
            </a:extLst>
          </p:cNvPr>
          <p:cNvSpPr/>
          <p:nvPr/>
        </p:nvSpPr>
        <p:spPr>
          <a:xfrm>
            <a:off x="2199440" y="1832388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Interaktivni gumb: prazno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881AAA4C-91EB-4CAE-BDC3-E3150CF4349E}"/>
              </a:ext>
            </a:extLst>
          </p:cNvPr>
          <p:cNvSpPr/>
          <p:nvPr/>
        </p:nvSpPr>
        <p:spPr>
          <a:xfrm>
            <a:off x="6270114" y="2186251"/>
            <a:ext cx="190417" cy="254802"/>
          </a:xfrm>
          <a:prstGeom prst="actionButtonBlank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Interaktivni gumb: prazno 1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C291DD25-99BF-43EE-9275-5911659677AB}"/>
              </a:ext>
            </a:extLst>
          </p:cNvPr>
          <p:cNvSpPr/>
          <p:nvPr/>
        </p:nvSpPr>
        <p:spPr>
          <a:xfrm>
            <a:off x="6230256" y="459589"/>
            <a:ext cx="190417" cy="254802"/>
          </a:xfrm>
          <a:prstGeom prst="actionButtonBlank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0BFAE035-7D3B-453E-8BFB-EFB78916C132}"/>
              </a:ext>
            </a:extLst>
          </p:cNvPr>
          <p:cNvSpPr txBox="1"/>
          <p:nvPr/>
        </p:nvSpPr>
        <p:spPr>
          <a:xfrm>
            <a:off x="88366" y="3587128"/>
            <a:ext cx="300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Zemljevid ČS Rudnik. Vir: https://earth.google.com/web/search/rudnik/@46.00908643,14.49865976,284.61719369a,12918.47593382d,35y,0h,0t,0r/data=CnEaRxJBCiUweDQ3NjUyY2Y4ZTMyYzBmMjE6MHgxZTI5MWZiNThkNDE5NWE3GXw8mSQ7AUdAIQvyDkteBC1AKgZydWRuaWsYAiABIiYKJAnn5OcJhQRHQBFu4b6U0gNHQBmJEBWy5wctQCGOhcmWAv8sQA </a:t>
            </a:r>
          </a:p>
        </p:txBody>
      </p:sp>
    </p:spTree>
    <p:extLst>
      <p:ext uri="{BB962C8B-B14F-4D97-AF65-F5344CB8AC3E}">
        <p14:creationId xmlns:p14="http://schemas.microsoft.com/office/powerpoint/2010/main" val="104831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 hidden="1">
            <a:extLst>
              <a:ext uri="{FF2B5EF4-FFF2-40B4-BE49-F238E27FC236}">
                <a16:creationId xmlns:a16="http://schemas.microsoft.com/office/drawing/2014/main" xmlns="" id="{C31BFA31-0601-4044-9637-826260BF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CC1C7FD-E1A8-4E70-9ABE-95E0CF8CAA0E}" type="datetime1">
              <a:rPr lang="sl-SI" smtClean="0"/>
              <a:pPr>
                <a:spcAft>
                  <a:spcPts val="600"/>
                </a:spcAft>
              </a:pPr>
              <a:t>7.6.2021</a:t>
            </a:fld>
            <a:endParaRPr lang="en-US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48964" y="165824"/>
            <a:ext cx="8246070" cy="599106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Ljubljansko barje</a:t>
            </a:r>
          </a:p>
        </p:txBody>
      </p:sp>
      <p:pic>
        <p:nvPicPr>
          <p:cNvPr id="7" name="Slika 6" descr="Slika, ki vsebuje besede zunanje, voda, sneg, stoječe&#10;&#10;Opis je samodejno ustvarjen">
            <a:extLst>
              <a:ext uri="{FF2B5EF4-FFF2-40B4-BE49-F238E27FC236}">
                <a16:creationId xmlns:a16="http://schemas.microsoft.com/office/drawing/2014/main" xmlns="" id="{59D70761-8B13-4DD7-A5F6-E2598BFDD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6" y="2167559"/>
            <a:ext cx="4463912" cy="2975941"/>
          </a:xfrm>
          <a:prstGeom prst="rect">
            <a:avLst/>
          </a:prstGeom>
        </p:spPr>
      </p:pic>
      <p:pic>
        <p:nvPicPr>
          <p:cNvPr id="11" name="Slika 10" descr="Slika, ki vsebuje besede trava, zunanje, gora, polje&#10;&#10;Opis je samodejno ustvarjen">
            <a:extLst>
              <a:ext uri="{FF2B5EF4-FFF2-40B4-BE49-F238E27FC236}">
                <a16:creationId xmlns:a16="http://schemas.microsoft.com/office/drawing/2014/main" xmlns="" id="{7AE2CDDD-89B0-4E83-BD15-7258D81185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36" y="2248174"/>
            <a:ext cx="4222065" cy="2814710"/>
          </a:xfrm>
          <a:prstGeom prst="rect">
            <a:avLst/>
          </a:prstGeom>
        </p:spPr>
      </p:pic>
      <p:pic>
        <p:nvPicPr>
          <p:cNvPr id="17" name="Slika 16" descr="Slika, ki vsebuje besede trava, zunanje, polje, gora&#10;&#10;Opis je samodejno ustvarjen">
            <a:extLst>
              <a:ext uri="{FF2B5EF4-FFF2-40B4-BE49-F238E27FC236}">
                <a16:creationId xmlns:a16="http://schemas.microsoft.com/office/drawing/2014/main" xmlns="" id="{CB518FFF-BC8E-4BC9-B9B5-0532C170E0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18" y="2571750"/>
            <a:ext cx="3857626" cy="257175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DEBCB95A-8FF5-4B5D-9FE4-B8BD2D195532}"/>
              </a:ext>
            </a:extLst>
          </p:cNvPr>
          <p:cNvSpPr txBox="1"/>
          <p:nvPr/>
        </p:nvSpPr>
        <p:spPr>
          <a:xfrm>
            <a:off x="119145" y="1191025"/>
            <a:ext cx="3192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Meri okoli 163 </a:t>
            </a:r>
            <a:r>
              <a:rPr lang="sl-SI" dirty="0">
                <a:solidFill>
                  <a:srgbClr val="222222"/>
                </a:solidFill>
                <a:latin typeface="arial" panose="020B0604020202020204" pitchFamily="34" charset="0"/>
              </a:rPr>
              <a:t>km².</a:t>
            </a:r>
            <a:r>
              <a:rPr lang="sl-SI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Leži med Ljubljano, Vrhniko, Krimom in Škofljico.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p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omemben življenjski prostor za veliko živali in rastlin.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Spada v območje Nature 2000.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Več kot 200 m globoka udornina izpred 2 milijonov let.</a:t>
            </a:r>
            <a:endParaRPr lang="sl-SI" dirty="0"/>
          </a:p>
        </p:txBody>
      </p:sp>
      <p:sp>
        <p:nvSpPr>
          <p:cNvPr id="5" name="Interaktivni gumb: domov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867EF92D-8FA7-448E-9367-0046570736F9}"/>
              </a:ext>
            </a:extLst>
          </p:cNvPr>
          <p:cNvSpPr/>
          <p:nvPr/>
        </p:nvSpPr>
        <p:spPr>
          <a:xfrm>
            <a:off x="8341569" y="1064483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77CBD41D-73A8-4CDA-B11E-750024D59B6D}"/>
              </a:ext>
            </a:extLst>
          </p:cNvPr>
          <p:cNvSpPr txBox="1"/>
          <p:nvPr/>
        </p:nvSpPr>
        <p:spPr>
          <a:xfrm>
            <a:off x="5351761" y="1826964"/>
            <a:ext cx="405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Slike 1, 2 in 3: Ljubljansko barje. Avtorica: Lina Dvojmoč.</a:t>
            </a:r>
          </a:p>
        </p:txBody>
      </p:sp>
    </p:spTree>
    <p:extLst>
      <p:ext uri="{BB962C8B-B14F-4D97-AF65-F5344CB8AC3E}">
        <p14:creationId xmlns:p14="http://schemas.microsoft.com/office/powerpoint/2010/main" val="9383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525376-A301-4FB8-8A1E-4D269E50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Kosec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938114BF-99F6-4DCC-8820-6003961E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pic>
        <p:nvPicPr>
          <p:cNvPr id="6" name="Slika 5" descr="Slika, ki vsebuje besede trava, zunanje, gora, polje&#10;&#10;Opis je samodejno ustvarjen">
            <a:extLst>
              <a:ext uri="{FF2B5EF4-FFF2-40B4-BE49-F238E27FC236}">
                <a16:creationId xmlns:a16="http://schemas.microsoft.com/office/drawing/2014/main" xmlns="" id="{E3D4688B-D557-4FCD-9F68-DC24444C8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6" y="2781941"/>
            <a:ext cx="3542339" cy="2361559"/>
          </a:xfrm>
          <a:prstGeom prst="rect">
            <a:avLst/>
          </a:prstGeom>
        </p:spPr>
      </p:pic>
      <p:sp>
        <p:nvSpPr>
          <p:cNvPr id="3" name="Interaktivni gumb: domov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7CFA60B1-2DFA-460F-87D0-6DAD15D3B5B9}"/>
              </a:ext>
            </a:extLst>
          </p:cNvPr>
          <p:cNvSpPr/>
          <p:nvPr/>
        </p:nvSpPr>
        <p:spPr>
          <a:xfrm>
            <a:off x="8379697" y="4381020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E7FF25A-ACAC-4946-A5F7-2EE335F64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592" y="2846007"/>
            <a:ext cx="3367290" cy="226730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56000794-1F94-4A38-B445-93830C1FAB81}"/>
              </a:ext>
            </a:extLst>
          </p:cNvPr>
          <p:cNvSpPr txBox="1"/>
          <p:nvPr/>
        </p:nvSpPr>
        <p:spPr>
          <a:xfrm>
            <a:off x="1469803" y="2569008"/>
            <a:ext cx="4131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Slika 4: Kosec. Vir: </a:t>
            </a:r>
            <a:r>
              <a:rPr lang="sl-SI" sz="1200" dirty="0">
                <a:hlinkClick r:id="rId5"/>
              </a:rPr>
              <a:t>https://www.ptice.si/oznaka/kosec-2/</a:t>
            </a:r>
            <a:r>
              <a:rPr lang="sl-SI" sz="1200" dirty="0"/>
              <a:t>.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9ECC533C-E303-4EBE-AB35-BF2A092B913E}"/>
              </a:ext>
            </a:extLst>
          </p:cNvPr>
          <p:cNvSpPr txBox="1"/>
          <p:nvPr/>
        </p:nvSpPr>
        <p:spPr>
          <a:xfrm>
            <a:off x="5410126" y="2504942"/>
            <a:ext cx="3676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Slika 5: Koščevo bivališče. Avtorica: Lina Dvojmoč.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1387F803-1756-41EE-935C-76FA31E7F6C2}"/>
              </a:ext>
            </a:extLst>
          </p:cNvPr>
          <p:cNvSpPr txBox="1"/>
          <p:nvPr/>
        </p:nvSpPr>
        <p:spPr>
          <a:xfrm>
            <a:off x="49999" y="1190030"/>
            <a:ext cx="902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Latinsko </a:t>
            </a:r>
            <a:r>
              <a:rPr lang="sl-SI" dirty="0" err="1"/>
              <a:t>Crex</a:t>
            </a:r>
            <a:r>
              <a:rPr lang="sl-SI" dirty="0"/>
              <a:t> </a:t>
            </a:r>
            <a:r>
              <a:rPr lang="sl-SI" dirty="0" err="1"/>
              <a:t>crex</a:t>
            </a:r>
            <a:r>
              <a:rPr lang="sl-SI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Živi na Barju.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Težko ga opazimo, saj se rad skriva v travi.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Življenjski prostor mu ohranja opuščanje košnje trave.</a:t>
            </a:r>
          </a:p>
        </p:txBody>
      </p:sp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xmlns="" id="{345201BE-29DD-493F-AC44-B61FEEB8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283" y="5358847"/>
            <a:ext cx="2670754" cy="53313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502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EC5141-7E7F-487F-B889-624B609B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Golovec</a:t>
            </a:r>
          </a:p>
        </p:txBody>
      </p:sp>
      <p:pic>
        <p:nvPicPr>
          <p:cNvPr id="6" name="Označba mesta vsebine 5" descr="Slika, ki vsebuje besede zunanje, trava, polje, drevo&#10;&#10;Opis je samodejno ustvarjen">
            <a:extLst>
              <a:ext uri="{FF2B5EF4-FFF2-40B4-BE49-F238E27FC236}">
                <a16:creationId xmlns:a16="http://schemas.microsoft.com/office/drawing/2014/main" xmlns="" id="{94A9274C-5F7A-42E5-B45E-A3020FBC8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95" y="3476846"/>
            <a:ext cx="2222205" cy="1666654"/>
          </a:xfr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BB0888B-66BD-4126-87A8-DF9EACC6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pic>
        <p:nvPicPr>
          <p:cNvPr id="8" name="Slika 7" descr="Slika, ki vsebuje besede zunanje, trava, polje, stoječe&#10;&#10;Opis je samodejno ustvarjen">
            <a:extLst>
              <a:ext uri="{FF2B5EF4-FFF2-40B4-BE49-F238E27FC236}">
                <a16:creationId xmlns:a16="http://schemas.microsoft.com/office/drawing/2014/main" xmlns="" id="{0EF48F5A-D54A-40C8-872B-0289A5D8B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76" y="2145118"/>
            <a:ext cx="3997842" cy="2998382"/>
          </a:xfrm>
          <a:prstGeom prst="rect">
            <a:avLst/>
          </a:prstGeom>
        </p:spPr>
      </p:pic>
      <p:sp>
        <p:nvSpPr>
          <p:cNvPr id="3" name="Interaktivni gumb: domov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34B3EACC-DFE2-42D5-AEC5-C00BC2C34596}"/>
              </a:ext>
            </a:extLst>
          </p:cNvPr>
          <p:cNvSpPr/>
          <p:nvPr/>
        </p:nvSpPr>
        <p:spPr>
          <a:xfrm>
            <a:off x="8363739" y="1079792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BA11D60A-E6FA-4AAD-A4EE-79ED53E3314D}"/>
              </a:ext>
            </a:extLst>
          </p:cNvPr>
          <p:cNvSpPr txBox="1"/>
          <p:nvPr/>
        </p:nvSpPr>
        <p:spPr>
          <a:xfrm>
            <a:off x="2580619" y="1861435"/>
            <a:ext cx="4504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Slike 6, 7 in 8: Pogled z Golovca ter </a:t>
            </a:r>
            <a:r>
              <a:rPr lang="sl-SI" sz="1200" dirty="0" err="1"/>
              <a:t>Mazovnik</a:t>
            </a:r>
            <a:r>
              <a:rPr lang="sl-SI" sz="1200" dirty="0"/>
              <a:t>. Avtorica: Lina Dvojmoč.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B4E6CCBF-8F85-40BB-80F7-39C8D2C3E00D}"/>
              </a:ext>
            </a:extLst>
          </p:cNvPr>
          <p:cNvSpPr txBox="1"/>
          <p:nvPr/>
        </p:nvSpPr>
        <p:spPr>
          <a:xfrm>
            <a:off x="105346" y="1213508"/>
            <a:ext cx="1974797" cy="309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0B8C6CE2-0A7A-49CC-9EB9-E8EC64F07A5A}"/>
              </a:ext>
            </a:extLst>
          </p:cNvPr>
          <p:cNvSpPr txBox="1"/>
          <p:nvPr/>
        </p:nvSpPr>
        <p:spPr>
          <a:xfrm>
            <a:off x="4099432" y="24396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2A187803-F3B4-42DD-BB48-D323C0D3BE05}"/>
              </a:ext>
            </a:extLst>
          </p:cNvPr>
          <p:cNvSpPr txBox="1"/>
          <p:nvPr/>
        </p:nvSpPr>
        <p:spPr>
          <a:xfrm>
            <a:off x="84523" y="1079792"/>
            <a:ext cx="26312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Gozdnata vzpetina jugovzhodno od centra Ljubljane.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Predstavlja nadaljevanje Šišenskega hriba.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Najvišji vrh je </a:t>
            </a:r>
            <a:r>
              <a:rPr lang="sl-SI" dirty="0" err="1"/>
              <a:t>Mazovnik</a:t>
            </a:r>
            <a:r>
              <a:rPr lang="sl-SI" dirty="0"/>
              <a:t> (450 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Iz </a:t>
            </a:r>
            <a:r>
              <a:rPr lang="sl-SI" dirty="0" err="1"/>
              <a:t>glinovca</a:t>
            </a:r>
            <a:r>
              <a:rPr lang="sl-SI" dirty="0"/>
              <a:t>, peščenjaka in laporja.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Priljubljena rekreacijska točka Ljubljančanov.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  <p:pic>
        <p:nvPicPr>
          <p:cNvPr id="12" name="Slika 11" descr="Slika, ki vsebuje besede drevo, zunanje, rastlina&#10;&#10;Opis je samodejno ustvarjen">
            <a:extLst>
              <a:ext uri="{FF2B5EF4-FFF2-40B4-BE49-F238E27FC236}">
                <a16:creationId xmlns:a16="http://schemas.microsoft.com/office/drawing/2014/main" xmlns="" id="{F8B69BFB-612D-411B-87DB-EEFD03125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45" y="1917734"/>
            <a:ext cx="1978200" cy="148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404CC0-AE8B-466D-9C3C-E9461B65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 spominov in tovarištva</a:t>
            </a:r>
          </a:p>
        </p:txBody>
      </p:sp>
      <p:pic>
        <p:nvPicPr>
          <p:cNvPr id="6" name="Označba mesta vsebine 5" descr="Slika, ki vsebuje besede zunanje, stavba, plošča, stoječe&#10;&#10;Opis je samodejno ustvarjen">
            <a:extLst>
              <a:ext uri="{FF2B5EF4-FFF2-40B4-BE49-F238E27FC236}">
                <a16:creationId xmlns:a16="http://schemas.microsoft.com/office/drawing/2014/main" xmlns="" id="{23708177-DA91-449D-B140-5627F492A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868"/>
            <a:ext cx="3160974" cy="4214632"/>
          </a:xfr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2969D45-FBD9-4D56-B3B1-0B2415A9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pic>
        <p:nvPicPr>
          <p:cNvPr id="8" name="Slika 7" descr="Slika, ki vsebuje besede zunanje, trava, umazanija, stoječe&#10;&#10;Opis je samodejno ustvarjen">
            <a:extLst>
              <a:ext uri="{FF2B5EF4-FFF2-40B4-BE49-F238E27FC236}">
                <a16:creationId xmlns:a16="http://schemas.microsoft.com/office/drawing/2014/main" xmlns="" id="{C5437AC5-22AA-431F-AEDD-7BDD7E76D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03" y="1997777"/>
            <a:ext cx="4194297" cy="3145723"/>
          </a:xfrm>
          <a:prstGeom prst="rect">
            <a:avLst/>
          </a:prstGeom>
        </p:spPr>
      </p:pic>
      <p:sp>
        <p:nvSpPr>
          <p:cNvPr id="3" name="Interaktivni gumb: domov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3FCC782B-EAE4-4588-8F18-4650BDC38BCA}"/>
              </a:ext>
            </a:extLst>
          </p:cNvPr>
          <p:cNvSpPr/>
          <p:nvPr/>
        </p:nvSpPr>
        <p:spPr>
          <a:xfrm>
            <a:off x="8340710" y="4278627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55A24D0E-32AD-4706-9ADF-226A02BC9F71}"/>
              </a:ext>
            </a:extLst>
          </p:cNvPr>
          <p:cNvSpPr txBox="1"/>
          <p:nvPr/>
        </p:nvSpPr>
        <p:spPr>
          <a:xfrm>
            <a:off x="5005566" y="1652254"/>
            <a:ext cx="4097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Sliki 9 in 10: Oznaka PST-ja. Avtorica: Lina Dvojmoč.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D70031DC-85B5-4A41-B716-39159E104337}"/>
              </a:ext>
            </a:extLst>
          </p:cNvPr>
          <p:cNvSpPr txBox="1"/>
          <p:nvPr/>
        </p:nvSpPr>
        <p:spPr>
          <a:xfrm>
            <a:off x="3273398" y="1167973"/>
            <a:ext cx="1579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Poteka tudi čez Golovec.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Dolga je 32,5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Speljana je po trasi bodeče žice, ki je med 2. sv. vojno omejevala mesto.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771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499961-F6CB-4456-8D94-F98ACCA9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Ljubljanica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C0C59994-C83C-4CCA-A644-442CAA964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9038" y="2813638"/>
            <a:ext cx="2969959" cy="2227469"/>
          </a:xfrm>
          <a:prstGeom prst="rect">
            <a:avLst/>
          </a:prstGeo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73AF3A2-5775-4B8E-B863-FD376C92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sp>
        <p:nvSpPr>
          <p:cNvPr id="6" name="Interaktivni gumb: domov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E1A5ABEE-BFC9-41FC-8DF0-4C699E408FEC}"/>
              </a:ext>
            </a:extLst>
          </p:cNvPr>
          <p:cNvSpPr/>
          <p:nvPr/>
        </p:nvSpPr>
        <p:spPr>
          <a:xfrm>
            <a:off x="8392066" y="1028281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E4C3D06-928C-4926-9907-B57C29FF4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963" y="2844083"/>
            <a:ext cx="3017182" cy="2262887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BA11EF49-06AB-49C6-AEE0-E4DDA961B2D4}"/>
              </a:ext>
            </a:extLst>
          </p:cNvPr>
          <p:cNvSpPr txBox="1"/>
          <p:nvPr/>
        </p:nvSpPr>
        <p:spPr>
          <a:xfrm>
            <a:off x="3463578" y="2433250"/>
            <a:ext cx="795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Sliki 11 in 12: Park Špica. Vir: </a:t>
            </a:r>
            <a:r>
              <a:rPr lang="sl-SI" sz="1200" dirty="0">
                <a:hlinkClick r:id="rId6"/>
              </a:rPr>
              <a:t>https://kraji.eu/slovenija/ljubljana_spica/photos/slo</a:t>
            </a:r>
            <a:r>
              <a:rPr lang="sl-SI" sz="1200" dirty="0"/>
              <a:t>. 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xmlns="" id="{576EADB4-9C4C-4207-8781-53454B6A1D59}"/>
              </a:ext>
            </a:extLst>
          </p:cNvPr>
          <p:cNvGrpSpPr/>
          <p:nvPr/>
        </p:nvGrpSpPr>
        <p:grpSpPr>
          <a:xfrm>
            <a:off x="66464" y="1062702"/>
            <a:ext cx="7837133" cy="3160243"/>
            <a:chOff x="66464" y="1062702"/>
            <a:chExt cx="7837133" cy="3160243"/>
          </a:xfrm>
        </p:grpSpPr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xmlns="" id="{6890CF12-C16C-429A-9CA6-FD34EB83DC2C}"/>
                </a:ext>
              </a:extLst>
            </p:cNvPr>
            <p:cNvSpPr txBox="1"/>
            <p:nvPr/>
          </p:nvSpPr>
          <p:spPr>
            <a:xfrm>
              <a:off x="66464" y="2468619"/>
              <a:ext cx="29150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l-SI" dirty="0"/>
                <a:t>Najbolj znan del na Rudniku je Špica, ki je bila včasih kopališče, danes pa je priljubljeno zbirališče Ljubljančanov.</a:t>
              </a:r>
            </a:p>
            <a:p>
              <a:endParaRPr lang="sl-SI" dirty="0"/>
            </a:p>
          </p:txBody>
        </p: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xmlns="" id="{225C0574-1B81-4BFF-A4F8-1439F7B8C6DC}"/>
                </a:ext>
              </a:extLst>
            </p:cNvPr>
            <p:cNvSpPr txBox="1"/>
            <p:nvPr/>
          </p:nvSpPr>
          <p:spPr>
            <a:xfrm>
              <a:off x="119270" y="1062702"/>
              <a:ext cx="77843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l-SI"/>
                <a:t>Reka, ki teče skozi Ljubljano.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l-SI"/>
                <a:t>Izvira v več kraških izvirih in prečka celotno Ljubljansko barje.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l-SI"/>
                <a:t>Njena struga je od izvirov do Špice v Ljubljani zaradi izjemnih zgodovinskih, arheoloških in kulturnozgodovinskih lastnosti kulturni spomenik državnega pomena.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95857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CBE6B6-B1BA-439D-86A5-B4A6D32B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Botanični vrt</a:t>
            </a:r>
          </a:p>
        </p:txBody>
      </p:sp>
      <p:pic>
        <p:nvPicPr>
          <p:cNvPr id="6" name="Označba mesta vsebine 5" descr="Slika, ki vsebuje besede drevo, rastlina, zunanje, klop&#10;&#10;Opis je samodejno ustvarjen">
            <a:extLst>
              <a:ext uri="{FF2B5EF4-FFF2-40B4-BE49-F238E27FC236}">
                <a16:creationId xmlns:a16="http://schemas.microsoft.com/office/drawing/2014/main" xmlns="" id="{7AC0DFDE-F722-4823-97F1-2EA0C292B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2030" y="1742478"/>
            <a:ext cx="4081227" cy="2720818"/>
          </a:xfr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70122BD2-38B3-4F22-B7F0-E7EBAD58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FD-E1A8-4E70-9ABE-95E0CF8CAA0E}" type="datetime1">
              <a:rPr lang="sl-SI" smtClean="0"/>
              <a:t>7.6.2021</a:t>
            </a:fld>
            <a:endParaRPr lang="en-US"/>
          </a:p>
        </p:txBody>
      </p:sp>
      <p:pic>
        <p:nvPicPr>
          <p:cNvPr id="8" name="Slika 7" descr="Slika, ki vsebuje besede trava, zunanje, rastlina, miza&#10;&#10;Opis je samodejno ustvarjen">
            <a:extLst>
              <a:ext uri="{FF2B5EF4-FFF2-40B4-BE49-F238E27FC236}">
                <a16:creationId xmlns:a16="http://schemas.microsoft.com/office/drawing/2014/main" xmlns="" id="{B36AA24F-0733-4591-9DFA-B67634375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87" y="3246495"/>
            <a:ext cx="2845509" cy="1897006"/>
          </a:xfrm>
          <a:prstGeom prst="rect">
            <a:avLst/>
          </a:prstGeom>
        </p:spPr>
      </p:pic>
      <p:pic>
        <p:nvPicPr>
          <p:cNvPr id="10" name="Slika 9" descr="Slika, ki vsebuje besede zunanje, stavba, rastlina, trava&#10;&#10;Opis je samodejno ustvarjen">
            <a:extLst>
              <a:ext uri="{FF2B5EF4-FFF2-40B4-BE49-F238E27FC236}">
                <a16:creationId xmlns:a16="http://schemas.microsoft.com/office/drawing/2014/main" xmlns="" id="{6C01974F-64D2-447D-B48B-F006862F6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5" y="3246495"/>
            <a:ext cx="3371455" cy="1897005"/>
          </a:xfrm>
          <a:prstGeom prst="rect">
            <a:avLst/>
          </a:prstGeom>
        </p:spPr>
      </p:pic>
      <p:pic>
        <p:nvPicPr>
          <p:cNvPr id="12" name="Slika 11" descr="Slika, ki vsebuje besede zunanje, stavba, topla greda, vrt&#10;&#10;Opis je samodejno ustvarjen">
            <a:extLst>
              <a:ext uri="{FF2B5EF4-FFF2-40B4-BE49-F238E27FC236}">
                <a16:creationId xmlns:a16="http://schemas.microsoft.com/office/drawing/2014/main" xmlns="" id="{01A50D72-BC4B-4080-99B4-35AD418DF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89" y="1062273"/>
            <a:ext cx="3105669" cy="1747456"/>
          </a:xfrm>
          <a:prstGeom prst="rect">
            <a:avLst/>
          </a:prstGeom>
        </p:spPr>
      </p:pic>
      <p:sp>
        <p:nvSpPr>
          <p:cNvPr id="3" name="Interaktivni gumb: domov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1151ABC8-618A-4541-8842-912DD002FEC6}"/>
              </a:ext>
            </a:extLst>
          </p:cNvPr>
          <p:cNvSpPr/>
          <p:nvPr/>
        </p:nvSpPr>
        <p:spPr>
          <a:xfrm>
            <a:off x="3885" y="4381020"/>
            <a:ext cx="706931" cy="76248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CC03100D-D329-4EAF-A618-8A2451801E1C}"/>
              </a:ext>
            </a:extLst>
          </p:cNvPr>
          <p:cNvSpPr txBox="1"/>
          <p:nvPr/>
        </p:nvSpPr>
        <p:spPr>
          <a:xfrm>
            <a:off x="5136944" y="2985640"/>
            <a:ext cx="597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Slike 13, 14, 15 in 16: Botanični vrt. Avtorica: Lina Dvojmoč.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3E4CE9DE-FB02-4317-B538-C021E76647C9}"/>
              </a:ext>
            </a:extLst>
          </p:cNvPr>
          <p:cNvSpPr txBox="1"/>
          <p:nvPr/>
        </p:nvSpPr>
        <p:spPr>
          <a:xfrm>
            <a:off x="2789480" y="1003698"/>
            <a:ext cx="3548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Ustanovljen l. 1810.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Je najstarejši v JV delu Evrope. Od 1919 pod okriljem 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Obsega 2 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Razdeljen je na več enot.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Hrani tudi </a:t>
            </a:r>
            <a:r>
              <a:rPr lang="sl-SI" dirty="0" err="1"/>
              <a:t>endimite</a:t>
            </a:r>
            <a:r>
              <a:rPr lang="sl-SI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2008 je bil razglašen za kulturni spomenik. </a:t>
            </a:r>
          </a:p>
        </p:txBody>
      </p:sp>
    </p:spTree>
    <p:extLst>
      <p:ext uri="{BB962C8B-B14F-4D97-AF65-F5344CB8AC3E}">
        <p14:creationId xmlns:p14="http://schemas.microsoft.com/office/powerpoint/2010/main" val="110941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Diaprojekcija na zaslonu (16:9)</PresentationFormat>
  <Paragraphs>132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Times New Roman</vt:lpstr>
      <vt:lpstr>Office Theme</vt:lpstr>
      <vt:lpstr>Ljubljanska mestna četrt Rudnik</vt:lpstr>
      <vt:lpstr>Osnovne značilnosti</vt:lpstr>
      <vt:lpstr>Interaktivni zemljevid</vt:lpstr>
      <vt:lpstr>PowerPointova predstavitev</vt:lpstr>
      <vt:lpstr>Kosec</vt:lpstr>
      <vt:lpstr>Golovec</vt:lpstr>
      <vt:lpstr>Pot spominov in tovarištva</vt:lpstr>
      <vt:lpstr>Ljubljanica </vt:lpstr>
      <vt:lpstr>Botanični vrt</vt:lpstr>
      <vt:lpstr>Plečnikova cerkev v Črni vasi na Barju</vt:lpstr>
      <vt:lpstr>Industrijska cona Rudnik</vt:lpstr>
      <vt:lpstr>Ime</vt:lpstr>
      <vt:lpstr>Viri</vt:lpstr>
      <vt:lpstr>Viri slik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Ljubljanska mestna četrt Rudnik</dc:title>
  <dc:creator/>
  <cp:lastModifiedBy/>
  <cp:revision>6</cp:revision>
  <dcterms:created xsi:type="dcterms:W3CDTF">2020-11-15T16:56:52Z</dcterms:created>
  <dcterms:modified xsi:type="dcterms:W3CDTF">2021-06-07T17:31:10Z</dcterms:modified>
</cp:coreProperties>
</file>