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58" r:id="rId4"/>
    <p:sldId id="261" r:id="rId5"/>
    <p:sldId id="266" r:id="rId6"/>
    <p:sldId id="262" r:id="rId7"/>
    <p:sldId id="267"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sl-SI"/>
              <a:t>Kliknite, če želite urediti slog naslova matrice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3BE8D13B-BD31-48EF-A2EB-F0866D8C6DEB}" type="datetimeFigureOut">
              <a:rPr lang="sl-SI" smtClean="0"/>
              <a:t>15. 10. 2021</a:t>
            </a:fld>
            <a:endParaRPr lang="sl-SI"/>
          </a:p>
        </p:txBody>
      </p:sp>
      <p:sp>
        <p:nvSpPr>
          <p:cNvPr id="5" name="Footer Placeholder 4"/>
          <p:cNvSpPr>
            <a:spLocks noGrp="1"/>
          </p:cNvSpPr>
          <p:nvPr>
            <p:ph type="ftr" sz="quarter" idx="11"/>
          </p:nvPr>
        </p:nvSpPr>
        <p:spPr>
          <a:xfrm>
            <a:off x="2416500" y="329307"/>
            <a:ext cx="4973915" cy="309201"/>
          </a:xfrm>
        </p:spPr>
        <p:txBody>
          <a:bodyPr/>
          <a:lstStyle/>
          <a:p>
            <a:endParaRPr lang="sl-SI"/>
          </a:p>
        </p:txBody>
      </p:sp>
      <p:sp>
        <p:nvSpPr>
          <p:cNvPr id="6" name="Slide Number Placeholder 5"/>
          <p:cNvSpPr>
            <a:spLocks noGrp="1"/>
          </p:cNvSpPr>
          <p:nvPr>
            <p:ph type="sldNum" sz="quarter" idx="12"/>
          </p:nvPr>
        </p:nvSpPr>
        <p:spPr>
          <a:xfrm>
            <a:off x="1437664" y="798973"/>
            <a:ext cx="811019" cy="503578"/>
          </a:xfrm>
        </p:spPr>
        <p:txBody>
          <a:bodyPr/>
          <a:lstStyle/>
          <a:p>
            <a:fld id="{5AA928B2-EF44-40CE-A192-8577A3FB030B}" type="slidenum">
              <a:rPr lang="sl-SI" smtClean="0"/>
              <a:t>‹#›</a:t>
            </a:fld>
            <a:endParaRPr lang="sl-SI"/>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569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BE8D13B-BD31-48EF-A2EB-F0866D8C6DEB}" type="datetimeFigureOut">
              <a:rPr lang="sl-SI" smtClean="0"/>
              <a:t>15. 10. 2021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5AA928B2-EF44-40CE-A192-8577A3FB030B}" type="slidenum">
              <a:rPr lang="sl-SI" smtClean="0"/>
              <a:t>‹#›</a:t>
            </a:fld>
            <a:endParaRPr lang="sl-SI"/>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186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BE8D13B-BD31-48EF-A2EB-F0866D8C6DEB}" type="datetimeFigureOut">
              <a:rPr lang="sl-SI" smtClean="0"/>
              <a:t>15. 10. 2021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5AA928B2-EF44-40CE-A192-8577A3FB030B}" type="slidenum">
              <a:rPr lang="sl-SI" smtClean="0"/>
              <a:t>‹#›</a:t>
            </a:fld>
            <a:endParaRPr lang="sl-SI"/>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238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ncho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BE8D13B-BD31-48EF-A2EB-F0866D8C6DEB}" type="datetimeFigureOut">
              <a:rPr lang="sl-SI" smtClean="0"/>
              <a:t>15. 10. 2021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5AA928B2-EF44-40CE-A192-8577A3FB030B}" type="slidenum">
              <a:rPr lang="sl-SI" smtClean="0"/>
              <a:t>‹#›</a:t>
            </a:fld>
            <a:endParaRPr lang="sl-SI"/>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668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sl-SI"/>
              <a:t>Kliknite, če želite urediti slog naslova matrice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3BE8D13B-BD31-48EF-A2EB-F0866D8C6DEB}" type="datetimeFigureOut">
              <a:rPr lang="sl-SI" smtClean="0"/>
              <a:t>15. 10. 2021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5AA928B2-EF44-40CE-A192-8577A3FB030B}" type="slidenum">
              <a:rPr lang="sl-SI" smtClean="0"/>
              <a:t>‹#›</a:t>
            </a:fld>
            <a:endParaRPr lang="sl-SI"/>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740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3BE8D13B-BD31-48EF-A2EB-F0866D8C6DEB}" type="datetimeFigureOut">
              <a:rPr lang="sl-SI" smtClean="0"/>
              <a:t>15. 10. 2021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5AA928B2-EF44-40CE-A192-8577A3FB030B}" type="slidenum">
              <a:rPr lang="sl-SI" smtClean="0"/>
              <a:t>‹#›</a:t>
            </a:fld>
            <a:endParaRPr lang="sl-SI"/>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8629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1447191" y="2824269"/>
            <a:ext cx="4645152" cy="2644457"/>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6412362" y="2821491"/>
            <a:ext cx="4645152" cy="2637371"/>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3BE8D13B-BD31-48EF-A2EB-F0866D8C6DEB}" type="datetimeFigureOut">
              <a:rPr lang="sl-SI" smtClean="0"/>
              <a:t>15. 10. 2021</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5AA928B2-EF44-40CE-A192-8577A3FB030B}" type="slidenum">
              <a:rPr lang="sl-SI" smtClean="0"/>
              <a:t>‹#›</a:t>
            </a:fld>
            <a:endParaRPr lang="sl-SI"/>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635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3BE8D13B-BD31-48EF-A2EB-F0866D8C6DEB}" type="datetimeFigureOut">
              <a:rPr lang="sl-SI" smtClean="0"/>
              <a:t>15. 10. 2021</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5AA928B2-EF44-40CE-A192-8577A3FB030B}" type="slidenum">
              <a:rPr lang="sl-SI" smtClean="0"/>
              <a:t>‹#›</a:t>
            </a:fld>
            <a:endParaRPr lang="sl-SI"/>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217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8D13B-BD31-48EF-A2EB-F0866D8C6DEB}" type="datetimeFigureOut">
              <a:rPr lang="sl-SI" smtClean="0"/>
              <a:t>15. 10. 2021</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5AA928B2-EF44-40CE-A192-8577A3FB030B}" type="slidenum">
              <a:rPr lang="sl-SI" smtClean="0"/>
              <a:t>‹#›</a:t>
            </a:fld>
            <a:endParaRPr lang="sl-SI"/>
          </a:p>
        </p:txBody>
      </p:sp>
    </p:spTree>
    <p:extLst>
      <p:ext uri="{BB962C8B-B14F-4D97-AF65-F5344CB8AC3E}">
        <p14:creationId xmlns:p14="http://schemas.microsoft.com/office/powerpoint/2010/main" val="187134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sl-SI"/>
              <a:t>Kliknite, če želite urediti slog naslova matrice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3BE8D13B-BD31-48EF-A2EB-F0866D8C6DEB}" type="datetimeFigureOut">
              <a:rPr lang="sl-SI" smtClean="0"/>
              <a:t>15. 10. 2021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5AA928B2-EF44-40CE-A192-8577A3FB030B}" type="slidenum">
              <a:rPr lang="sl-SI" smtClean="0"/>
              <a:t>‹#›</a:t>
            </a:fld>
            <a:endParaRPr lang="sl-SI"/>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5936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BE8D13B-BD31-48EF-A2EB-F0866D8C6DEB}" type="datetimeFigureOut">
              <a:rPr lang="sl-SI" smtClean="0"/>
              <a:t>15. 10. 2021</a:t>
            </a:fld>
            <a:endParaRPr lang="sl-SI"/>
          </a:p>
        </p:txBody>
      </p:sp>
      <p:sp>
        <p:nvSpPr>
          <p:cNvPr id="6" name="Footer Placeholder 5"/>
          <p:cNvSpPr>
            <a:spLocks noGrp="1"/>
          </p:cNvSpPr>
          <p:nvPr>
            <p:ph type="ftr" sz="quarter" idx="11"/>
          </p:nvPr>
        </p:nvSpPr>
        <p:spPr>
          <a:xfrm>
            <a:off x="1447382" y="318640"/>
            <a:ext cx="5541004" cy="320931"/>
          </a:xfrm>
        </p:spPr>
        <p:txBody>
          <a:bodyPr/>
          <a:lstStyle/>
          <a:p>
            <a:endParaRPr lang="sl-SI"/>
          </a:p>
        </p:txBody>
      </p:sp>
      <p:sp>
        <p:nvSpPr>
          <p:cNvPr id="7" name="Slide Number Placeholder 6"/>
          <p:cNvSpPr>
            <a:spLocks noGrp="1"/>
          </p:cNvSpPr>
          <p:nvPr>
            <p:ph type="sldNum" sz="quarter" idx="12"/>
          </p:nvPr>
        </p:nvSpPr>
        <p:spPr/>
        <p:txBody>
          <a:bodyPr/>
          <a:lstStyle/>
          <a:p>
            <a:fld id="{5AA928B2-EF44-40CE-A192-8577A3FB030B}" type="slidenum">
              <a:rPr lang="sl-SI" smtClean="0"/>
              <a:t>‹#›</a:t>
            </a:fld>
            <a:endParaRPr lang="sl-SI"/>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959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BE8D13B-BD31-48EF-A2EB-F0866D8C6DEB}" type="datetimeFigureOut">
              <a:rPr lang="sl-SI" smtClean="0"/>
              <a:t>15. 10. 2021</a:t>
            </a:fld>
            <a:endParaRPr lang="sl-SI"/>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AA928B2-EF44-40CE-A192-8577A3FB030B}" type="slidenum">
              <a:rPr lang="sl-SI" smtClean="0"/>
              <a:t>‹#›</a:t>
            </a:fld>
            <a:endParaRPr lang="sl-SI"/>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485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4.wdp"/><Relationship Id="rId18" Type="http://schemas.openxmlformats.org/officeDocument/2006/relationships/image" Target="../media/image19.png"/><Relationship Id="rId26" Type="http://schemas.microsoft.com/office/2007/relationships/hdphoto" Target="../media/hdphoto9.wdp"/><Relationship Id="rId3" Type="http://schemas.openxmlformats.org/officeDocument/2006/relationships/image" Target="../media/image8.jpeg"/><Relationship Id="rId21"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5.wdp"/><Relationship Id="rId25" Type="http://schemas.openxmlformats.org/officeDocument/2006/relationships/image" Target="../media/image23.png"/><Relationship Id="rId2" Type="http://schemas.openxmlformats.org/officeDocument/2006/relationships/image" Target="../media/image7.jpeg"/><Relationship Id="rId16" Type="http://schemas.openxmlformats.org/officeDocument/2006/relationships/image" Target="../media/image18.png"/><Relationship Id="rId20" Type="http://schemas.microsoft.com/office/2007/relationships/hdphoto" Target="../media/hdphoto6.wdp"/><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jpeg"/><Relationship Id="rId24" Type="http://schemas.microsoft.com/office/2007/relationships/hdphoto" Target="../media/hdphoto8.wdp"/><Relationship Id="rId5" Type="http://schemas.openxmlformats.org/officeDocument/2006/relationships/image" Target="../media/image10.jpeg"/><Relationship Id="rId15" Type="http://schemas.openxmlformats.org/officeDocument/2006/relationships/image" Target="../media/image17.jpeg"/><Relationship Id="rId23" Type="http://schemas.openxmlformats.org/officeDocument/2006/relationships/image" Target="../media/image22.png"/><Relationship Id="rId28" Type="http://schemas.openxmlformats.org/officeDocument/2006/relationships/image" Target="../media/image25.jpeg"/><Relationship Id="rId10" Type="http://schemas.microsoft.com/office/2007/relationships/hdphoto" Target="../media/hdphoto3.wdp"/><Relationship Id="rId19" Type="http://schemas.openxmlformats.org/officeDocument/2006/relationships/image" Target="../media/image20.png"/><Relationship Id="rId4" Type="http://schemas.openxmlformats.org/officeDocument/2006/relationships/image" Target="../media/image9.jpeg"/><Relationship Id="rId9" Type="http://schemas.openxmlformats.org/officeDocument/2006/relationships/image" Target="../media/image13.png"/><Relationship Id="rId14" Type="http://schemas.openxmlformats.org/officeDocument/2006/relationships/image" Target="../media/image16.png"/><Relationship Id="rId22" Type="http://schemas.microsoft.com/office/2007/relationships/hdphoto" Target="../media/hdphoto7.wdp"/><Relationship Id="rId27" Type="http://schemas.openxmlformats.org/officeDocument/2006/relationships/image" Target="../media/image24.png"/><Relationship Id="rId30"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8.jpeg"/><Relationship Id="rId7" Type="http://schemas.microsoft.com/office/2007/relationships/hdphoto" Target="../media/hdphoto11.wdp"/><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image" Target="../media/image33.png"/><Relationship Id="rId14"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3.png"/><Relationship Id="rId26" Type="http://schemas.openxmlformats.org/officeDocument/2006/relationships/image" Target="../media/image60.png"/><Relationship Id="rId3" Type="http://schemas.microsoft.com/office/2007/relationships/hdphoto" Target="../media/hdphoto12.wdp"/><Relationship Id="rId21" Type="http://schemas.openxmlformats.org/officeDocument/2006/relationships/image" Target="../media/image55.jpeg"/><Relationship Id="rId7" Type="http://schemas.openxmlformats.org/officeDocument/2006/relationships/image" Target="../media/image43.png"/><Relationship Id="rId12" Type="http://schemas.openxmlformats.org/officeDocument/2006/relationships/image" Target="../media/image48.png"/><Relationship Id="rId17" Type="http://schemas.microsoft.com/office/2007/relationships/hdphoto" Target="../media/hdphoto13.wdp"/><Relationship Id="rId25" Type="http://schemas.openxmlformats.org/officeDocument/2006/relationships/image" Target="../media/image59.png"/><Relationship Id="rId2" Type="http://schemas.openxmlformats.org/officeDocument/2006/relationships/image" Target="../media/image40.png"/><Relationship Id="rId16" Type="http://schemas.openxmlformats.org/officeDocument/2006/relationships/image" Target="../media/image52.png"/><Relationship Id="rId20" Type="http://schemas.openxmlformats.org/officeDocument/2006/relationships/image" Target="../media/image54.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58.jpeg"/><Relationship Id="rId5" Type="http://schemas.openxmlformats.org/officeDocument/2006/relationships/image" Target="../media/image35.png"/><Relationship Id="rId15" Type="http://schemas.openxmlformats.org/officeDocument/2006/relationships/image" Target="../media/image51.png"/><Relationship Id="rId23" Type="http://schemas.openxmlformats.org/officeDocument/2006/relationships/image" Target="../media/image57.jpeg"/><Relationship Id="rId28" Type="http://schemas.openxmlformats.org/officeDocument/2006/relationships/image" Target="../media/image62.png"/><Relationship Id="rId10" Type="http://schemas.openxmlformats.org/officeDocument/2006/relationships/image" Target="../media/image46.png"/><Relationship Id="rId19" Type="http://schemas.openxmlformats.org/officeDocument/2006/relationships/image" Target="../media/image37.png"/><Relationship Id="rId31" Type="http://schemas.openxmlformats.org/officeDocument/2006/relationships/image" Target="../media/image64.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6.jpeg"/><Relationship Id="rId27" Type="http://schemas.openxmlformats.org/officeDocument/2006/relationships/image" Target="../media/image61.png"/><Relationship Id="rId30"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2.png"/><Relationship Id="rId18" Type="http://schemas.openxmlformats.org/officeDocument/2006/relationships/image" Target="../media/image77.PNG"/><Relationship Id="rId3" Type="http://schemas.microsoft.com/office/2007/relationships/hdphoto" Target="../media/hdphoto14.wdp"/><Relationship Id="rId7" Type="http://schemas.openxmlformats.org/officeDocument/2006/relationships/image" Target="../media/image68.jpeg"/><Relationship Id="rId12" Type="http://schemas.openxmlformats.org/officeDocument/2006/relationships/image" Target="../media/image71.jpeg"/><Relationship Id="rId17" Type="http://schemas.openxmlformats.org/officeDocument/2006/relationships/image" Target="../media/image76.png"/><Relationship Id="rId2" Type="http://schemas.openxmlformats.org/officeDocument/2006/relationships/image" Target="../media/image65.png"/><Relationship Id="rId16" Type="http://schemas.openxmlformats.org/officeDocument/2006/relationships/image" Target="../media/image75.pn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4.png"/><Relationship Id="rId10" Type="http://schemas.microsoft.com/office/2007/relationships/hdphoto" Target="../media/hdphoto16.wdp"/><Relationship Id="rId4" Type="http://schemas.openxmlformats.org/officeDocument/2006/relationships/image" Target="../media/image66.jpeg"/><Relationship Id="rId9" Type="http://schemas.openxmlformats.org/officeDocument/2006/relationships/image" Target="../media/image69.png"/><Relationship Id="rId14" Type="http://schemas.openxmlformats.org/officeDocument/2006/relationships/image" Target="../media/image73.jpeg"/></Relationships>
</file>

<file path=ppt/slides/_rels/slide7.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7.jpe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16.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7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17.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100000">
              <a:srgbClr val="0070C0"/>
            </a:gs>
          </a:gsLst>
          <a:lin ang="5400000" scaled="1"/>
        </a:gradFill>
        <a:effectLst/>
      </p:bgPr>
    </p:bg>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A79A355C-8BAA-4266-9910-691FCBC1BE37}"/>
              </a:ext>
            </a:extLst>
          </p:cNvPr>
          <p:cNvSpPr>
            <a:spLocks noGrp="1"/>
          </p:cNvSpPr>
          <p:nvPr>
            <p:ph type="subTitle" idx="1"/>
          </p:nvPr>
        </p:nvSpPr>
        <p:spPr>
          <a:xfrm>
            <a:off x="7089404" y="3514272"/>
            <a:ext cx="8637072" cy="977621"/>
          </a:xfrm>
        </p:spPr>
        <p:txBody>
          <a:bodyPr/>
          <a:lstStyle/>
          <a:p>
            <a:r>
              <a:rPr lang="sl-SI" dirty="0"/>
              <a:t>Anja Kerčmar in Petra Ouček, 9.r</a:t>
            </a:r>
          </a:p>
        </p:txBody>
      </p:sp>
      <p:sp>
        <p:nvSpPr>
          <p:cNvPr id="7" name="Oblak 6"/>
          <p:cNvSpPr/>
          <p:nvPr/>
        </p:nvSpPr>
        <p:spPr>
          <a:xfrm rot="206159">
            <a:off x="885717" y="129839"/>
            <a:ext cx="6213508" cy="3207142"/>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oljeZBesedilom 5"/>
          <p:cNvSpPr txBox="1"/>
          <p:nvPr/>
        </p:nvSpPr>
        <p:spPr>
          <a:xfrm>
            <a:off x="1720775" y="526454"/>
            <a:ext cx="4579044" cy="2308324"/>
          </a:xfrm>
          <a:prstGeom prst="rect">
            <a:avLst/>
          </a:prstGeom>
          <a:noFill/>
        </p:spPr>
        <p:txBody>
          <a:bodyPr wrap="square" rtlCol="0">
            <a:spAutoFit/>
          </a:bodyPr>
          <a:lstStyle/>
          <a:p>
            <a:pPr algn="ctr"/>
            <a:r>
              <a:rPr lang="sl-SI" dirty="0"/>
              <a:t>Zdravo! Jaz sem Franc. Po poklicu sem kmetovalec, kar je zelo pomemben poklic. Če ne bi bilo nas, danes vi otroci ne bi imeli kaj za jesti. Ko sem bil vaših let, sem prišel iz šole in že so me nagnali past krave ali pa delat na njivo.  Ampak kljub vsemu delu sem si vzel čas, da vam predstavim dve manjši vasici v občini Puconci.</a:t>
            </a:r>
          </a:p>
        </p:txBody>
      </p:sp>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166" y="2562774"/>
            <a:ext cx="4295226" cy="4295226"/>
          </a:xfrm>
          <a:prstGeom prst="rect">
            <a:avLst/>
          </a:prstGeom>
        </p:spPr>
      </p:pic>
      <p:sp>
        <p:nvSpPr>
          <p:cNvPr id="2" name="Elipsa 1"/>
          <p:cNvSpPr/>
          <p:nvPr/>
        </p:nvSpPr>
        <p:spPr>
          <a:xfrm>
            <a:off x="830846" y="2659966"/>
            <a:ext cx="555941" cy="54237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Elipsa 4"/>
          <p:cNvSpPr/>
          <p:nvPr/>
        </p:nvSpPr>
        <p:spPr>
          <a:xfrm>
            <a:off x="861488" y="3355292"/>
            <a:ext cx="364499" cy="31796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p:cNvSpPr txBox="1"/>
          <p:nvPr/>
        </p:nvSpPr>
        <p:spPr>
          <a:xfrm>
            <a:off x="5959197" y="2488779"/>
            <a:ext cx="8964538" cy="1107996"/>
          </a:xfrm>
          <a:prstGeom prst="rect">
            <a:avLst/>
          </a:prstGeom>
          <a:noFill/>
        </p:spPr>
        <p:txBody>
          <a:bodyPr wrap="square" rtlCol="0">
            <a:spAutoFit/>
          </a:bodyPr>
          <a:lstStyle/>
          <a:p>
            <a:r>
              <a:rPr lang="sl-SI" sz="6600" b="1" dirty="0">
                <a:ln>
                  <a:solidFill>
                    <a:schemeClr val="tx1">
                      <a:alpha val="74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38100" dist="38100" dir="2700000" algn="tl">
                    <a:srgbClr val="000000">
                      <a:alpha val="43137"/>
                    </a:srgbClr>
                  </a:outerShdw>
                </a:effectLst>
                <a:latin typeface="Edwardian Script ITC" panose="030303020407070D0804" pitchFamily="66" charset="0"/>
              </a:rPr>
              <a:t>Otovci in Šalamenci</a:t>
            </a:r>
          </a:p>
        </p:txBody>
      </p:sp>
      <p:sp>
        <p:nvSpPr>
          <p:cNvPr id="9" name="Podnaslov 2">
            <a:extLst>
              <a:ext uri="{FF2B5EF4-FFF2-40B4-BE49-F238E27FC236}">
                <a16:creationId xmlns:a16="http://schemas.microsoft.com/office/drawing/2014/main" id="{A79A355C-8BAA-4266-9910-691FCBC1BE37}"/>
              </a:ext>
            </a:extLst>
          </p:cNvPr>
          <p:cNvSpPr txBox="1">
            <a:spLocks/>
          </p:cNvSpPr>
          <p:nvPr/>
        </p:nvSpPr>
        <p:spPr>
          <a:xfrm>
            <a:off x="3680187" y="4113564"/>
            <a:ext cx="8708053" cy="2011664"/>
          </a:xfrm>
          <a:prstGeom prst="rect">
            <a:avLst/>
          </a:prstGeom>
        </p:spPr>
        <p:txBody>
          <a:bodyPr vert="horz" lIns="91440" tIns="91440" rIns="91440" bIns="91440" rtlCol="0">
            <a:normAutofit fontScale="925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sl-SI" dirty="0"/>
              <a:t>OSNOVNA ŠOLA PUCONCI</a:t>
            </a:r>
          </a:p>
          <a:p>
            <a:r>
              <a:rPr lang="sl-SI" dirty="0"/>
              <a:t>PUCONCI 178</a:t>
            </a:r>
          </a:p>
          <a:p>
            <a:r>
              <a:rPr lang="sl-SI" dirty="0"/>
              <a:t>9201 PUCONCI </a:t>
            </a:r>
          </a:p>
          <a:p>
            <a:r>
              <a:rPr lang="sl-SI" dirty="0"/>
              <a:t>ŠOLSKO LETO: 2019/2020</a:t>
            </a:r>
          </a:p>
          <a:p>
            <a:r>
              <a:rPr lang="sl-SI" dirty="0"/>
              <a:t>MENTORICA: MATEJA ŽÖKŠ </a:t>
            </a:r>
          </a:p>
        </p:txBody>
      </p:sp>
    </p:spTree>
    <p:extLst>
      <p:ext uri="{BB962C8B-B14F-4D97-AF65-F5344CB8AC3E}">
        <p14:creationId xmlns:p14="http://schemas.microsoft.com/office/powerpoint/2010/main" val="327175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čina Puconci orig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5307" y="3297494"/>
            <a:ext cx="4744889" cy="2669001"/>
          </a:xfrm>
          <a:prstGeom prst="rect">
            <a:avLst/>
          </a:prstGeom>
          <a:effectLst>
            <a:outerShdw blurRad="76200" dir="13500000" sy="23000" kx="1200000" algn="br" rotWithShape="0">
              <a:prstClr val="black">
                <a:alpha val="20000"/>
              </a:prstClr>
            </a:outerShdw>
          </a:effectLst>
        </p:spPr>
      </p:pic>
      <p:sp>
        <p:nvSpPr>
          <p:cNvPr id="2" name="PoljeZBesedilom 1"/>
          <p:cNvSpPr txBox="1"/>
          <p:nvPr/>
        </p:nvSpPr>
        <p:spPr>
          <a:xfrm>
            <a:off x="457200" y="444137"/>
            <a:ext cx="6283234" cy="1107996"/>
          </a:xfrm>
          <a:prstGeom prst="rect">
            <a:avLst/>
          </a:prstGeom>
          <a:noFill/>
          <a:effectLst>
            <a:outerShdw blurRad="50800" dist="38100" algn="l" rotWithShape="0">
              <a:prstClr val="black">
                <a:alpha val="40000"/>
              </a:prstClr>
            </a:outerShdw>
          </a:effectLst>
        </p:spPr>
        <p:txBody>
          <a:bodyPr wrap="square" rtlCol="0">
            <a:spAutoFit/>
          </a:bodyPr>
          <a:lstStyle/>
          <a:p>
            <a:r>
              <a:rPr lang="sl-SI" sz="6600" b="1" dirty="0">
                <a:gradFill>
                  <a:gsLst>
                    <a:gs pos="40000">
                      <a:srgbClr val="92D050"/>
                    </a:gs>
                    <a:gs pos="100000">
                      <a:srgbClr val="00B0F0"/>
                    </a:gs>
                  </a:gsLst>
                  <a:lin ang="5400000" scaled="1"/>
                </a:gradFill>
                <a:effectLst>
                  <a:innerShdw blurRad="63500" dist="50800" dir="18900000">
                    <a:prstClr val="black">
                      <a:alpha val="50000"/>
                    </a:prstClr>
                  </a:innerShdw>
                </a:effectLst>
                <a:latin typeface="Edwardian Script ITC" panose="030303020407070D0804" pitchFamily="66" charset="0"/>
              </a:rPr>
              <a:t>Občina</a:t>
            </a:r>
            <a:r>
              <a:rPr lang="sl-SI" b="1" dirty="0">
                <a:gradFill>
                  <a:gsLst>
                    <a:gs pos="40000">
                      <a:srgbClr val="92D050"/>
                    </a:gs>
                    <a:gs pos="100000">
                      <a:srgbClr val="00B0F0"/>
                    </a:gs>
                  </a:gsLst>
                  <a:lin ang="5400000" scaled="1"/>
                </a:gradFill>
                <a:effectLst>
                  <a:innerShdw blurRad="63500" dist="50800" dir="18900000">
                    <a:prstClr val="black">
                      <a:alpha val="50000"/>
                    </a:prstClr>
                  </a:innerShdw>
                </a:effectLst>
                <a:latin typeface="Edwardian Script ITC" panose="030303020407070D0804" pitchFamily="66" charset="0"/>
              </a:rPr>
              <a:t>  </a:t>
            </a:r>
            <a:r>
              <a:rPr lang="sl-SI" sz="6000" b="1" dirty="0">
                <a:gradFill>
                  <a:gsLst>
                    <a:gs pos="40000">
                      <a:srgbClr val="92D050"/>
                    </a:gs>
                    <a:gs pos="100000">
                      <a:srgbClr val="00B0F0"/>
                    </a:gs>
                  </a:gsLst>
                  <a:lin ang="5400000" scaled="1"/>
                </a:gradFill>
                <a:effectLst>
                  <a:innerShdw blurRad="63500" dist="50800" dir="18900000">
                    <a:prstClr val="black">
                      <a:alpha val="50000"/>
                    </a:prstClr>
                  </a:innerShdw>
                </a:effectLst>
                <a:latin typeface="Edwardian Script ITC" panose="030303020407070D0804" pitchFamily="66" charset="0"/>
              </a:rPr>
              <a:t>Puconci</a:t>
            </a:r>
          </a:p>
        </p:txBody>
      </p:sp>
      <p:pic>
        <p:nvPicPr>
          <p:cNvPr id="3" name="Slika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97523" y="2630673"/>
            <a:ext cx="2741927" cy="3923792"/>
          </a:xfrm>
          <a:prstGeom prst="rect">
            <a:avLst/>
          </a:prstGeom>
        </p:spPr>
      </p:pic>
      <p:sp>
        <p:nvSpPr>
          <p:cNvPr id="4" name="Oblak 3"/>
          <p:cNvSpPr/>
          <p:nvPr/>
        </p:nvSpPr>
        <p:spPr>
          <a:xfrm>
            <a:off x="5758649" y="158048"/>
            <a:ext cx="4916774" cy="2788170"/>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oljeZBesedilom 4"/>
          <p:cNvSpPr txBox="1"/>
          <p:nvPr/>
        </p:nvSpPr>
        <p:spPr>
          <a:xfrm>
            <a:off x="6329973" y="795413"/>
            <a:ext cx="3717561" cy="1477328"/>
          </a:xfrm>
          <a:prstGeom prst="rect">
            <a:avLst/>
          </a:prstGeom>
          <a:noFill/>
        </p:spPr>
        <p:txBody>
          <a:bodyPr wrap="square" rtlCol="0">
            <a:spAutoFit/>
          </a:bodyPr>
          <a:lstStyle/>
          <a:p>
            <a:pPr algn="ctr"/>
            <a:r>
              <a:rPr lang="sl-SI" dirty="0"/>
              <a:t>Zdravo! Jaz pa sem Micka, Frančeva žena in vam bom predstavila najino kmetijo. Naša kmetija leži v Krajinskem parku Goričko, ki ga obdajajo številna vinorodna gričevja.  </a:t>
            </a:r>
          </a:p>
        </p:txBody>
      </p:sp>
      <p:sp>
        <p:nvSpPr>
          <p:cNvPr id="6" name="Elipsa 5"/>
          <p:cNvSpPr/>
          <p:nvPr/>
        </p:nvSpPr>
        <p:spPr>
          <a:xfrm>
            <a:off x="10081693" y="2314243"/>
            <a:ext cx="423104" cy="41597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9" name="Slika 8"/>
          <p:cNvPicPr>
            <a:picLocks noChangeAspect="1"/>
          </p:cNvPicPr>
          <p:nvPr/>
        </p:nvPicPr>
        <p:blipFill>
          <a:blip r:embed="rId6">
            <a:extLst>
              <a:ext uri="{BEBA8EAE-BF5A-486C-A8C5-ECC9F3942E4B}">
                <a14:imgProps xmlns:a14="http://schemas.microsoft.com/office/drawing/2010/main">
                  <a14:imgLayer r:embed="rId7">
                    <a14:imgEffect>
                      <a14:backgroundRemoval t="0" b="99198" l="2542" r="97881"/>
                    </a14:imgEffect>
                  </a14:imgLayer>
                </a14:imgProps>
              </a:ext>
              <a:ext uri="{28A0092B-C50C-407E-A947-70E740481C1C}">
                <a14:useLocalDpi xmlns:a14="http://schemas.microsoft.com/office/drawing/2010/main"/>
              </a:ext>
            </a:extLst>
          </a:blip>
          <a:stretch>
            <a:fillRect/>
          </a:stretch>
        </p:blipFill>
        <p:spPr>
          <a:xfrm>
            <a:off x="237268" y="2314243"/>
            <a:ext cx="2561610" cy="4059501"/>
          </a:xfrm>
          <a:prstGeom prst="rect">
            <a:avLst/>
          </a:prstGeom>
        </p:spPr>
      </p:pic>
      <p:pic>
        <p:nvPicPr>
          <p:cNvPr id="11" name="Slika 10"/>
          <p:cNvPicPr>
            <a:picLocks noChangeAspect="1"/>
          </p:cNvPicPr>
          <p:nvPr/>
        </p:nvPicPr>
        <p:blipFill rotWithShape="1">
          <a:blip r:embed="rId8">
            <a:extLst>
              <a:ext uri="{28A0092B-C50C-407E-A947-70E740481C1C}">
                <a14:useLocalDpi xmlns:a14="http://schemas.microsoft.com/office/drawing/2010/main"/>
              </a:ext>
            </a:extLst>
          </a:blip>
          <a:srcRect l="61429" b="23307"/>
          <a:stretch/>
        </p:blipFill>
        <p:spPr>
          <a:xfrm>
            <a:off x="903569" y="3704743"/>
            <a:ext cx="1611031" cy="2262005"/>
          </a:xfrm>
          <a:prstGeom prst="rect">
            <a:avLst/>
          </a:prstGeom>
        </p:spPr>
      </p:pic>
    </p:spTree>
    <p:extLst>
      <p:ext uri="{BB962C8B-B14F-4D97-AF65-F5344CB8AC3E}">
        <p14:creationId xmlns:p14="http://schemas.microsoft.com/office/powerpoint/2010/main" val="24023919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5050" fill="hold"/>
                                        <p:tgtEl>
                                          <p:spTgt spid="12"/>
                                        </p:tgtEl>
                                      </p:cBhvr>
                                    </p:cmd>
                                  </p:childTnLst>
                                </p:cTn>
                              </p:par>
                              <p:par>
                                <p:cTn id="25" presetID="6" presetClass="emph" presetSubtype="0" fill="hold" nodeType="withEffect">
                                  <p:stCondLst>
                                    <p:cond delay="0"/>
                                  </p:stCondLst>
                                  <p:childTnLst>
                                    <p:animScale>
                                      <p:cBhvr>
                                        <p:cTn id="2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2"/>
                </p:tgtEl>
              </p:cMediaNode>
            </p:video>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Slika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559251">
            <a:off x="9066068" y="814644"/>
            <a:ext cx="2964433" cy="2074752"/>
          </a:xfrm>
          <a:prstGeom prst="rect">
            <a:avLst/>
          </a:prstGeom>
        </p:spPr>
      </p:pic>
      <p:pic>
        <p:nvPicPr>
          <p:cNvPr id="20" name="Slika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96506">
            <a:off x="8698742" y="3531122"/>
            <a:ext cx="2993102" cy="1995400"/>
          </a:xfrm>
          <a:prstGeom prst="rect">
            <a:avLst/>
          </a:prstGeom>
        </p:spPr>
      </p:pic>
      <p:pic>
        <p:nvPicPr>
          <p:cNvPr id="7" name="Slika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316743">
            <a:off x="381675" y="1618662"/>
            <a:ext cx="2502816" cy="1877112"/>
          </a:xfrm>
          <a:prstGeom prst="rect">
            <a:avLst/>
          </a:prstGeom>
        </p:spPr>
      </p:pic>
      <p:pic>
        <p:nvPicPr>
          <p:cNvPr id="21" name="Slika 20"/>
          <p:cNvPicPr>
            <a:picLocks noChangeAspect="1"/>
          </p:cNvPicPr>
          <p:nvPr/>
        </p:nvPicPr>
        <p:blipFill rotWithShape="1">
          <a:blip r:embed="rId5" cstate="screen">
            <a:extLst>
              <a:ext uri="{28A0092B-C50C-407E-A947-70E740481C1C}">
                <a14:useLocalDpi xmlns:a14="http://schemas.microsoft.com/office/drawing/2010/main"/>
              </a:ext>
            </a:extLst>
          </a:blip>
          <a:srcRect r="13442"/>
          <a:stretch/>
        </p:blipFill>
        <p:spPr>
          <a:xfrm rot="20421198">
            <a:off x="544180" y="1884231"/>
            <a:ext cx="2606291" cy="1693705"/>
          </a:xfrm>
          <a:prstGeom prst="rect">
            <a:avLst/>
          </a:prstGeom>
        </p:spPr>
      </p:pic>
      <p:pic>
        <p:nvPicPr>
          <p:cNvPr id="6" name="Slika 5"/>
          <p:cNvPicPr>
            <a:picLocks noChangeAspect="1"/>
          </p:cNvPicPr>
          <p:nvPr/>
        </p:nvPicPr>
        <p:blipFill>
          <a:blip r:embed="rId6" cstate="screen">
            <a:extLst>
              <a:ext uri="{BEBA8EAE-BF5A-486C-A8C5-ECC9F3942E4B}">
                <a14:imgProps xmlns:a14="http://schemas.microsoft.com/office/drawing/2010/main">
                  <a14:imgLayer r:embed="rId7">
                    <a14:imgEffect>
                      <a14:backgroundRemoval t="6030" b="94640" l="2837" r="96454"/>
                    </a14:imgEffect>
                  </a14:imgLayer>
                </a14:imgProps>
              </a:ext>
              <a:ext uri="{28A0092B-C50C-407E-A947-70E740481C1C}">
                <a14:useLocalDpi xmlns:a14="http://schemas.microsoft.com/office/drawing/2010/main"/>
              </a:ext>
            </a:extLst>
          </a:blip>
          <a:stretch>
            <a:fillRect/>
          </a:stretch>
        </p:blipFill>
        <p:spPr>
          <a:xfrm>
            <a:off x="1982480" y="684338"/>
            <a:ext cx="1333696" cy="1411731"/>
          </a:xfrm>
          <a:prstGeom prst="rect">
            <a:avLst/>
          </a:prstGeom>
        </p:spPr>
      </p:pic>
      <p:pic>
        <p:nvPicPr>
          <p:cNvPr id="9" name="Slika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958948">
            <a:off x="8701927" y="3445727"/>
            <a:ext cx="2986730" cy="2240048"/>
          </a:xfrm>
          <a:prstGeom prst="rect">
            <a:avLst/>
          </a:prstGeom>
        </p:spPr>
      </p:pic>
      <p:pic>
        <p:nvPicPr>
          <p:cNvPr id="11" name="Slika 10"/>
          <p:cNvPicPr>
            <a:picLocks noChangeAspect="1"/>
          </p:cNvPicPr>
          <p:nvPr/>
        </p:nvPicPr>
        <p:blipFill>
          <a:blip r:embed="rId9" cstate="screen">
            <a:extLst>
              <a:ext uri="{BEBA8EAE-BF5A-486C-A8C5-ECC9F3942E4B}">
                <a14:imgProps xmlns:a14="http://schemas.microsoft.com/office/drawing/2010/main">
                  <a14:imgLayer r:embed="rId10">
                    <a14:imgEffect>
                      <a14:backgroundRemoval t="278" b="97778" l="9867" r="89867"/>
                    </a14:imgEffect>
                  </a14:imgLayer>
                </a14:imgProps>
              </a:ext>
              <a:ext uri="{28A0092B-C50C-407E-A947-70E740481C1C}">
                <a14:useLocalDpi xmlns:a14="http://schemas.microsoft.com/office/drawing/2010/main"/>
              </a:ext>
            </a:extLst>
          </a:blip>
          <a:stretch>
            <a:fillRect/>
          </a:stretch>
        </p:blipFill>
        <p:spPr>
          <a:xfrm>
            <a:off x="7701994" y="3335118"/>
            <a:ext cx="2060444" cy="1978026"/>
          </a:xfrm>
          <a:prstGeom prst="rect">
            <a:avLst/>
          </a:prstGeom>
        </p:spPr>
      </p:pic>
      <p:pic>
        <p:nvPicPr>
          <p:cNvPr id="12" name="Slika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1133" y="3629948"/>
            <a:ext cx="2997625" cy="2248219"/>
          </a:xfrm>
          <a:prstGeom prst="rect">
            <a:avLst/>
          </a:prstGeom>
        </p:spPr>
      </p:pic>
      <p:pic>
        <p:nvPicPr>
          <p:cNvPr id="2050" name="Picture 2" descr="How to Tell if a Tree is Dead or Just Needs Water - Gunnison">
            <a:extLst>
              <a:ext uri="{FF2B5EF4-FFF2-40B4-BE49-F238E27FC236}">
                <a16:creationId xmlns:a16="http://schemas.microsoft.com/office/drawing/2014/main" id="{A5FE9D60-D7F9-49CA-914D-A3097B10E56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6175" l="9419" r="98116">
                        <a14:foregroundMark x1="56358" y1="20583" x2="56358" y2="20583"/>
                        <a14:foregroundMark x1="76138" y1="32605" x2="76138" y2="32605"/>
                        <a14:foregroundMark x1="75981" y1="29144" x2="75981" y2="29144"/>
                        <a14:foregroundMark x1="68289" y1="27322" x2="68289" y2="27322"/>
                        <a14:foregroundMark x1="67818" y1="24954" x2="67818" y2="24954"/>
                        <a14:foregroundMark x1="67818" y1="20401" x2="67818" y2="20401"/>
                        <a14:foregroundMark x1="62480" y1="27322" x2="62480" y2="27322"/>
                        <a14:foregroundMark x1="83359" y1="56648" x2="83359" y2="56648"/>
                      </a14:backgroundRemoval>
                    </a14:imgEffect>
                  </a14:imgLayer>
                </a14:imgProps>
              </a:ext>
              <a:ext uri="{28A0092B-C50C-407E-A947-70E740481C1C}">
                <a14:useLocalDpi xmlns:a14="http://schemas.microsoft.com/office/drawing/2010/main"/>
              </a:ext>
            </a:extLst>
          </a:blip>
          <a:srcRect/>
          <a:stretch>
            <a:fillRect/>
          </a:stretch>
        </p:blipFill>
        <p:spPr bwMode="auto">
          <a:xfrm>
            <a:off x="2350657" y="140680"/>
            <a:ext cx="7535662" cy="6494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2266" y="-112132"/>
            <a:ext cx="4663844" cy="1676545"/>
          </a:xfrm>
          <a:prstGeom prst="rect">
            <a:avLst/>
          </a:prstGeom>
        </p:spPr>
      </p:pic>
      <p:pic>
        <p:nvPicPr>
          <p:cNvPr id="3" name="Slika 2"/>
          <p:cNvPicPr>
            <a:picLocks noChangeAspect="1"/>
          </p:cNvPicPr>
          <p:nvPr/>
        </p:nvPicPr>
        <p:blipFill rotWithShape="1">
          <a:blip r:embed="rId15" cstate="screen">
            <a:extLst>
              <a:ext uri="{28A0092B-C50C-407E-A947-70E740481C1C}">
                <a14:useLocalDpi xmlns:a14="http://schemas.microsoft.com/office/drawing/2010/main"/>
              </a:ext>
            </a:extLst>
          </a:blip>
          <a:srcRect l="16526" t="14179" b="6092"/>
          <a:stretch/>
        </p:blipFill>
        <p:spPr>
          <a:xfrm rot="329222">
            <a:off x="9429146" y="470719"/>
            <a:ext cx="2212723" cy="2817940"/>
          </a:xfrm>
          <a:prstGeom prst="rect">
            <a:avLst/>
          </a:prstGeom>
        </p:spPr>
      </p:pic>
      <p:pic>
        <p:nvPicPr>
          <p:cNvPr id="4" name="Slika 3"/>
          <p:cNvPicPr>
            <a:picLocks noChangeAspect="1"/>
          </p:cNvPicPr>
          <p:nvPr/>
        </p:nvPicPr>
        <p:blipFill>
          <a:blip r:embed="rId16" cstate="screen">
            <a:extLst>
              <a:ext uri="{BEBA8EAE-BF5A-486C-A8C5-ECC9F3942E4B}">
                <a14:imgProps xmlns:a14="http://schemas.microsoft.com/office/drawing/2010/main">
                  <a14:imgLayer r:embed="rId17">
                    <a14:imgEffect>
                      <a14:backgroundRemoval t="10000" b="90000" l="7750" r="97250"/>
                    </a14:imgEffect>
                  </a14:imgLayer>
                </a14:imgProps>
              </a:ext>
              <a:ext uri="{28A0092B-C50C-407E-A947-70E740481C1C}">
                <a14:useLocalDpi xmlns:a14="http://schemas.microsoft.com/office/drawing/2010/main"/>
              </a:ext>
            </a:extLst>
          </a:blip>
          <a:stretch>
            <a:fillRect/>
          </a:stretch>
        </p:blipFill>
        <p:spPr>
          <a:xfrm>
            <a:off x="8303303" y="-365361"/>
            <a:ext cx="2099398" cy="2099398"/>
          </a:xfrm>
          <a:prstGeom prst="rect">
            <a:avLst/>
          </a:prstGeom>
        </p:spPr>
      </p:pic>
      <p:pic>
        <p:nvPicPr>
          <p:cNvPr id="5" name="Slika 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849622" y="2780570"/>
            <a:ext cx="1177157" cy="1173745"/>
          </a:xfrm>
          <a:prstGeom prst="rect">
            <a:avLst/>
          </a:prstGeom>
        </p:spPr>
      </p:pic>
      <p:pic>
        <p:nvPicPr>
          <p:cNvPr id="10" name="Slika 9"/>
          <p:cNvPicPr>
            <a:picLocks noChangeAspect="1"/>
          </p:cNvPicPr>
          <p:nvPr/>
        </p:nvPicPr>
        <p:blipFill>
          <a:blip r:embed="rId19" cstate="screen">
            <a:extLst>
              <a:ext uri="{BEBA8EAE-BF5A-486C-A8C5-ECC9F3942E4B}">
                <a14:imgProps xmlns:a14="http://schemas.microsoft.com/office/drawing/2010/main">
                  <a14:imgLayer r:embed="rId20">
                    <a14:imgEffect>
                      <a14:backgroundRemoval t="5000" b="96087" l="6190" r="93095">
                        <a14:foregroundMark x1="42381" y1="38043" x2="42381" y2="38043"/>
                        <a14:foregroundMark x1="50952" y1="48261" x2="50952" y2="48261"/>
                        <a14:foregroundMark x1="45952" y1="59783" x2="45952" y2="59783"/>
                        <a14:foregroundMark x1="55952" y1="56739" x2="55952" y2="56739"/>
                        <a14:foregroundMark x1="37143" y1="53696" x2="37143" y2="53696"/>
                        <a14:foregroundMark x1="54524" y1="18913" x2="54524" y2="18913"/>
                        <a14:foregroundMark x1="68333" y1="22174" x2="68333" y2="22174"/>
                        <a14:foregroundMark x1="79048" y1="22391" x2="79048" y2="22391"/>
                        <a14:foregroundMark x1="72857" y1="35000" x2="72857" y2="35000"/>
                        <a14:foregroundMark x1="71429" y1="32826" x2="71429" y2="32826"/>
                        <a14:foregroundMark x1="71429" y1="29348" x2="71429" y2="29348"/>
                        <a14:foregroundMark x1="70714" y1="14783" x2="70714" y2="14783"/>
                        <a14:foregroundMark x1="65714" y1="15000" x2="65714" y2="15000"/>
                        <a14:foregroundMark x1="59524" y1="21739" x2="59524" y2="21739"/>
                        <a14:foregroundMark x1="62381" y1="31522" x2="62381" y2="31522"/>
                        <a14:foregroundMark x1="54524" y1="28913" x2="54524" y2="28913"/>
                        <a14:foregroundMark x1="51905" y1="24783" x2="51905" y2="24783"/>
                        <a14:foregroundMark x1="81905" y1="16957" x2="81905" y2="16957"/>
                        <a14:foregroundMark x1="81905" y1="16957" x2="81905" y2="16957"/>
                        <a14:foregroundMark x1="74762" y1="15000" x2="74762" y2="15000"/>
                        <a14:foregroundMark x1="60000" y1="13478" x2="60000" y2="13478"/>
                        <a14:foregroundMark x1="45476" y1="66522" x2="45476" y2="66522"/>
                        <a14:foregroundMark x1="45476" y1="66522" x2="45476" y2="66522"/>
                        <a14:foregroundMark x1="67857" y1="64783" x2="67857" y2="64783"/>
                        <a14:foregroundMark x1="53810" y1="81304" x2="53810" y2="81304"/>
                        <a14:foregroundMark x1="34286" y1="77391" x2="34286" y2="77391"/>
                        <a14:foregroundMark x1="43095" y1="78261" x2="43095" y2="78261"/>
                        <a14:foregroundMark x1="36905" y1="71087" x2="36905" y2="71087"/>
                        <a14:foregroundMark x1="23095" y1="61304" x2="23095" y2="61304"/>
                        <a14:foregroundMark x1="18810" y1="58261" x2="18810" y2="58261"/>
                        <a14:foregroundMark x1="18810" y1="65652" x2="18810" y2="65652"/>
                        <a14:foregroundMark x1="25238" y1="57391" x2="25238" y2="57391"/>
                        <a14:foregroundMark x1="39286" y1="53261" x2="39286" y2="53261"/>
                        <a14:foregroundMark x1="40238" y1="50217" x2="40238" y2="50217"/>
                        <a14:foregroundMark x1="45714" y1="41087" x2="45714" y2="41087"/>
                        <a14:foregroundMark x1="59524" y1="42391" x2="59524" y2="42391"/>
                        <a14:foregroundMark x1="59524" y1="42391" x2="59524" y2="42391"/>
                        <a14:foregroundMark x1="65952" y1="55870" x2="65952" y2="55870"/>
                        <a14:foregroundMark x1="64524" y1="48043" x2="64524" y2="48043"/>
                        <a14:foregroundMark x1="60238" y1="63696" x2="60238" y2="63696"/>
                        <a14:foregroundMark x1="48810" y1="72391" x2="48810" y2="72391"/>
                        <a14:foregroundMark x1="55476" y1="45652" x2="55476" y2="45652"/>
                        <a14:foregroundMark x1="60238" y1="50870" x2="60238" y2="50870"/>
                        <a14:foregroundMark x1="60238" y1="58478" x2="60238" y2="58478"/>
                        <a14:foregroundMark x1="54524" y1="59783" x2="54524" y2="59783"/>
                        <a14:foregroundMark x1="53095" y1="64130" x2="53095" y2="64130"/>
                        <a14:foregroundMark x1="55238" y1="67391" x2="55238" y2="67391"/>
                        <a14:foregroundMark x1="53333" y1="72174" x2="53333" y2="72174"/>
                        <a14:foregroundMark x1="56429" y1="74565" x2="56429" y2="74565"/>
                        <a14:foregroundMark x1="48810" y1="77391" x2="48810" y2="77391"/>
                        <a14:foregroundMark x1="47143" y1="73696" x2="47143" y2="73696"/>
                        <a14:foregroundMark x1="41429" y1="71522" x2="41429" y2="71522"/>
                        <a14:foregroundMark x1="40238" y1="64783" x2="40238" y2="64783"/>
                        <a14:foregroundMark x1="39762" y1="58043" x2="39762" y2="58043"/>
                        <a14:foregroundMark x1="40714" y1="59565" x2="40714" y2="59565"/>
                      </a14:backgroundRemoval>
                    </a14:imgEffect>
                  </a14:imgLayer>
                </a14:imgProps>
              </a:ext>
              <a:ext uri="{28A0092B-C50C-407E-A947-70E740481C1C}">
                <a14:useLocalDpi xmlns:a14="http://schemas.microsoft.com/office/drawing/2010/main"/>
              </a:ext>
            </a:extLst>
          </a:blip>
          <a:stretch>
            <a:fillRect/>
          </a:stretch>
        </p:blipFill>
        <p:spPr>
          <a:xfrm>
            <a:off x="6624043" y="0"/>
            <a:ext cx="1906125" cy="2087661"/>
          </a:xfrm>
          <a:prstGeom prst="rect">
            <a:avLst/>
          </a:prstGeom>
        </p:spPr>
      </p:pic>
      <p:pic>
        <p:nvPicPr>
          <p:cNvPr id="15" name="Slika 14"/>
          <p:cNvPicPr>
            <a:picLocks noChangeAspect="1"/>
          </p:cNvPicPr>
          <p:nvPr/>
        </p:nvPicPr>
        <p:blipFill>
          <a:blip r:embed="rId21">
            <a:extLst>
              <a:ext uri="{BEBA8EAE-BF5A-486C-A8C5-ECC9F3942E4B}">
                <a14:imgProps xmlns:a14="http://schemas.microsoft.com/office/drawing/2010/main">
                  <a14:imgLayer r:embed="rId22">
                    <a14:imgEffect>
                      <a14:backgroundRemoval t="1807" b="96988" l="2119" r="98729"/>
                    </a14:imgEffect>
                  </a14:imgLayer>
                </a14:imgProps>
              </a:ext>
              <a:ext uri="{28A0092B-C50C-407E-A947-70E740481C1C}">
                <a14:useLocalDpi xmlns:a14="http://schemas.microsoft.com/office/drawing/2010/main"/>
              </a:ext>
            </a:extLst>
          </a:blip>
          <a:stretch>
            <a:fillRect/>
          </a:stretch>
        </p:blipFill>
        <p:spPr>
          <a:xfrm>
            <a:off x="9693039" y="4972230"/>
            <a:ext cx="2366938" cy="1664880"/>
          </a:xfrm>
          <a:prstGeom prst="rect">
            <a:avLst/>
          </a:prstGeom>
        </p:spPr>
      </p:pic>
      <p:pic>
        <p:nvPicPr>
          <p:cNvPr id="16" name="Slika 15"/>
          <p:cNvPicPr>
            <a:picLocks noChangeAspect="1"/>
          </p:cNvPicPr>
          <p:nvPr/>
        </p:nvPicPr>
        <p:blipFill>
          <a:blip r:embed="rId23" cstate="screen">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6952746">
            <a:off x="2755898" y="2951829"/>
            <a:ext cx="1330538" cy="1330538"/>
          </a:xfrm>
          <a:prstGeom prst="rect">
            <a:avLst/>
          </a:prstGeom>
        </p:spPr>
      </p:pic>
      <p:pic>
        <p:nvPicPr>
          <p:cNvPr id="17" name="Slika 16"/>
          <p:cNvPicPr>
            <a:picLocks noChangeAspect="1"/>
          </p:cNvPicPr>
          <p:nvPr/>
        </p:nvPicPr>
        <p:blipFill>
          <a:blip r:embed="rId25" cstate="screen">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996943">
            <a:off x="2975728" y="-32720"/>
            <a:ext cx="1968403" cy="1968403"/>
          </a:xfrm>
          <a:prstGeom prst="rect">
            <a:avLst/>
          </a:prstGeom>
        </p:spPr>
      </p:pic>
      <p:pic>
        <p:nvPicPr>
          <p:cNvPr id="13" name="Slika 12"/>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3822680" y="2518282"/>
            <a:ext cx="4298053" cy="4298053"/>
          </a:xfrm>
          <a:prstGeom prst="rect">
            <a:avLst/>
          </a:prstGeom>
        </p:spPr>
      </p:pic>
      <p:sp>
        <p:nvSpPr>
          <p:cNvPr id="14" name="Oblak 13"/>
          <p:cNvSpPr/>
          <p:nvPr/>
        </p:nvSpPr>
        <p:spPr>
          <a:xfrm>
            <a:off x="2960177" y="249455"/>
            <a:ext cx="3830832" cy="2239595"/>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PoljeZBesedilom 17"/>
          <p:cNvSpPr txBox="1"/>
          <p:nvPr/>
        </p:nvSpPr>
        <p:spPr>
          <a:xfrm>
            <a:off x="3447389" y="450927"/>
            <a:ext cx="3002630" cy="1477328"/>
          </a:xfrm>
          <a:prstGeom prst="rect">
            <a:avLst/>
          </a:prstGeom>
          <a:noFill/>
        </p:spPr>
        <p:txBody>
          <a:bodyPr wrap="square" rtlCol="0">
            <a:spAutoFit/>
          </a:bodyPr>
          <a:lstStyle/>
          <a:p>
            <a:pPr algn="ctr"/>
            <a:r>
              <a:rPr lang="sl-SI" dirty="0"/>
              <a:t>Pričnimo z magičnim drevesom dobrega in slabega. Poglejte si dobro in slabo plat Otovec in </a:t>
            </a:r>
            <a:r>
              <a:rPr lang="sl-SI" dirty="0" err="1"/>
              <a:t>Šalamenec</a:t>
            </a:r>
            <a:r>
              <a:rPr lang="sl-SI" dirty="0"/>
              <a:t> in se zamislite.</a:t>
            </a:r>
          </a:p>
        </p:txBody>
      </p:sp>
      <p:sp>
        <p:nvSpPr>
          <p:cNvPr id="19" name="Elipsa 18"/>
          <p:cNvSpPr/>
          <p:nvPr/>
        </p:nvSpPr>
        <p:spPr>
          <a:xfrm>
            <a:off x="4364641" y="2608269"/>
            <a:ext cx="587932" cy="58001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PoljeZBesedilom 21"/>
          <p:cNvSpPr txBox="1"/>
          <p:nvPr/>
        </p:nvSpPr>
        <p:spPr>
          <a:xfrm>
            <a:off x="191239" y="61401"/>
            <a:ext cx="4740254" cy="1446550"/>
          </a:xfrm>
          <a:prstGeom prst="rect">
            <a:avLst/>
          </a:prstGeom>
          <a:noFill/>
        </p:spPr>
        <p:txBody>
          <a:bodyPr wrap="square" rtlCol="0">
            <a:spAutoFit/>
          </a:bodyPr>
          <a:lstStyle/>
          <a:p>
            <a:r>
              <a:rPr lang="sl-SI" sz="8800" b="1" dirty="0">
                <a:ln>
                  <a:solidFill>
                    <a:schemeClr val="tx1">
                      <a:alpha val="53000"/>
                    </a:schemeClr>
                  </a:solidFill>
                </a:ln>
                <a:gradFill>
                  <a:gsLst>
                    <a:gs pos="31000">
                      <a:srgbClr val="00B050"/>
                    </a:gs>
                    <a:gs pos="86000">
                      <a:srgbClr val="0070C0"/>
                    </a:gs>
                  </a:gsLst>
                  <a:lin ang="5400000" scaled="1"/>
                </a:gradFill>
                <a:latin typeface="Edwardian Script ITC" panose="030303020407070D0804" pitchFamily="66" charset="0"/>
              </a:rPr>
              <a:t>Šalamenci</a:t>
            </a:r>
          </a:p>
        </p:txBody>
      </p:sp>
      <p:pic>
        <p:nvPicPr>
          <p:cNvPr id="23" name="Slika 22"/>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rot="619014">
            <a:off x="1159068" y="3339061"/>
            <a:ext cx="1442372" cy="2564218"/>
          </a:xfrm>
          <a:prstGeom prst="rect">
            <a:avLst/>
          </a:prstGeom>
        </p:spPr>
      </p:pic>
      <p:pic>
        <p:nvPicPr>
          <p:cNvPr id="8" name="Slika 7"/>
          <p:cNvPicPr>
            <a:picLocks noChangeAspect="1"/>
          </p:cNvPicPr>
          <p:nvPr/>
        </p:nvPicPr>
        <p:blipFill>
          <a:blip r:embed="rId29" cstate="screen">
            <a:extLst>
              <a:ext uri="{BEBA8EAE-BF5A-486C-A8C5-ECC9F3942E4B}">
                <a14:imgProps xmlns:a14="http://schemas.microsoft.com/office/drawing/2010/main">
                  <a14:imgLayer r:embed="rId30">
                    <a14:imgEffect>
                      <a14:backgroundRemoval t="5278" b="90000" l="5333" r="97867"/>
                    </a14:imgEffect>
                  </a14:imgLayer>
                </a14:imgProps>
              </a:ext>
              <a:ext uri="{28A0092B-C50C-407E-A947-70E740481C1C}">
                <a14:useLocalDpi xmlns:a14="http://schemas.microsoft.com/office/drawing/2010/main"/>
              </a:ext>
            </a:extLst>
          </a:blip>
          <a:stretch>
            <a:fillRect/>
          </a:stretch>
        </p:blipFill>
        <p:spPr>
          <a:xfrm rot="3925717">
            <a:off x="108300" y="2913326"/>
            <a:ext cx="1323119" cy="1270194"/>
          </a:xfrm>
          <a:prstGeom prst="rect">
            <a:avLst/>
          </a:prstGeom>
        </p:spPr>
      </p:pic>
    </p:spTree>
    <p:extLst>
      <p:ext uri="{BB962C8B-B14F-4D97-AF65-F5344CB8AC3E}">
        <p14:creationId xmlns:p14="http://schemas.microsoft.com/office/powerpoint/2010/main" val="4538005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afterEffect">
                                  <p:stCondLst>
                                    <p:cond delay="0"/>
                                  </p:stCondLst>
                                  <p:childTnLst>
                                    <p:anim calcmode="lin" valueType="num">
                                      <p:cBhvr additive="base">
                                        <p:cTn id="6" dur="7100"/>
                                        <p:tgtEl>
                                          <p:spTgt spid="15"/>
                                        </p:tgtEl>
                                        <p:attrNameLst>
                                          <p:attrName>ppt_x</p:attrName>
                                        </p:attrNameLst>
                                      </p:cBhvr>
                                      <p:tavLst>
                                        <p:tav tm="0">
                                          <p:val>
                                            <p:strVal val="ppt_x"/>
                                          </p:val>
                                        </p:tav>
                                        <p:tav tm="100000">
                                          <p:val>
                                            <p:strVal val="0-ppt_w/2"/>
                                          </p:val>
                                        </p:tav>
                                      </p:tavLst>
                                    </p:anim>
                                    <p:anim calcmode="lin" valueType="num">
                                      <p:cBhvr additive="base">
                                        <p:cTn id="7" dur="7100"/>
                                        <p:tgtEl>
                                          <p:spTgt spid="15"/>
                                        </p:tgtEl>
                                        <p:attrNameLst>
                                          <p:attrName>ppt_y</p:attrName>
                                        </p:attrNameLst>
                                      </p:cBhvr>
                                      <p:tavLst>
                                        <p:tav tm="0">
                                          <p:val>
                                            <p:strVal val="ppt_y"/>
                                          </p:val>
                                        </p:tav>
                                        <p:tav tm="100000">
                                          <p:val>
                                            <p:strVal val="ppt_y"/>
                                          </p:val>
                                        </p:tav>
                                      </p:tavLst>
                                    </p:anim>
                                    <p:set>
                                      <p:cBhvr>
                                        <p:cTn id="8" dur="1" fill="hold">
                                          <p:stCondLst>
                                            <p:cond delay="7099"/>
                                          </p:stCondLst>
                                        </p:cTn>
                                        <p:tgtEl>
                                          <p:spTgt spid="15"/>
                                        </p:tgtEl>
                                        <p:attrNameLst>
                                          <p:attrName>style.visibility</p:attrName>
                                        </p:attrNameLst>
                                      </p:cBhvr>
                                      <p:to>
                                        <p:strVal val="hidden"/>
                                      </p:to>
                                    </p:set>
                                  </p:childTnLst>
                                </p:cTn>
                              </p:par>
                            </p:childTnLst>
                          </p:cTn>
                        </p:par>
                        <p:par>
                          <p:cTn id="9" fill="hold">
                            <p:stCondLst>
                              <p:cond delay="71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7600"/>
                            </p:stCondLst>
                            <p:childTnLst>
                              <p:par>
                                <p:cTn id="15" presetID="1" presetClass="entr" presetSubtype="0" fill="hold" grpId="1"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7600"/>
                            </p:stCondLst>
                            <p:childTnLst>
                              <p:par>
                                <p:cTn id="20" presetID="47"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500"/>
                            </p:stCondLst>
                            <p:childTnLst>
                              <p:par>
                                <p:cTn id="37" presetID="2" presetClass="exit" presetSubtype="2" fill="hold" nodeType="afterEffect">
                                  <p:stCondLst>
                                    <p:cond delay="0"/>
                                  </p:stCondLst>
                                  <p:childTnLst>
                                    <p:anim calcmode="lin" valueType="num">
                                      <p:cBhvr additive="base">
                                        <p:cTn id="38" dur="500"/>
                                        <p:tgtEl>
                                          <p:spTgt spid="13"/>
                                        </p:tgtEl>
                                        <p:attrNameLst>
                                          <p:attrName>ppt_x</p:attrName>
                                        </p:attrNameLst>
                                      </p:cBhvr>
                                      <p:tavLst>
                                        <p:tav tm="0">
                                          <p:val>
                                            <p:strVal val="ppt_x"/>
                                          </p:val>
                                        </p:tav>
                                        <p:tav tm="100000">
                                          <p:val>
                                            <p:strVal val="1+ppt_w/2"/>
                                          </p:val>
                                        </p:tav>
                                      </p:tavLst>
                                    </p:anim>
                                    <p:anim calcmode="lin" valueType="num">
                                      <p:cBhvr additive="base">
                                        <p:cTn id="39" dur="500"/>
                                        <p:tgtEl>
                                          <p:spTgt spid="13"/>
                                        </p:tgtEl>
                                        <p:attrNameLst>
                                          <p:attrName>ppt_y</p:attrName>
                                        </p:attrNameLst>
                                      </p:cBhvr>
                                      <p:tavLst>
                                        <p:tav tm="0">
                                          <p:val>
                                            <p:strVal val="ppt_y"/>
                                          </p:val>
                                        </p:tav>
                                        <p:tav tm="100000">
                                          <p:val>
                                            <p:strVal val="ppt_y"/>
                                          </p:val>
                                        </p:tav>
                                      </p:tavLst>
                                    </p:anim>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p:bldP spid="18" grpId="1"/>
      <p:bldP spid="19" grpId="0" animBg="1"/>
      <p:bldP spid="19" grpId="1"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lika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75754" y="217476"/>
            <a:ext cx="3097036" cy="6498899"/>
          </a:xfrm>
          <a:prstGeom prst="rect">
            <a:avLst/>
          </a:prstGeom>
        </p:spPr>
      </p:pic>
      <p:pic>
        <p:nvPicPr>
          <p:cNvPr id="9" name="Slika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5754" y="1336203"/>
            <a:ext cx="3115914" cy="2336935"/>
          </a:xfrm>
          <a:prstGeom prst="rect">
            <a:avLst/>
          </a:prstGeom>
        </p:spPr>
      </p:pic>
      <p:pic>
        <p:nvPicPr>
          <p:cNvPr id="7" name="Slika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4935" y="1518598"/>
            <a:ext cx="3398674" cy="1911754"/>
          </a:xfrm>
          <a:prstGeom prst="rect">
            <a:avLst/>
          </a:prstGeom>
        </p:spPr>
      </p:pic>
      <p:pic>
        <p:nvPicPr>
          <p:cNvPr id="24" name="Slika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31985" y="2540338"/>
            <a:ext cx="4255377" cy="4255377"/>
          </a:xfrm>
          <a:prstGeom prst="rect">
            <a:avLst/>
          </a:prstGeom>
        </p:spPr>
      </p:pic>
      <p:pic>
        <p:nvPicPr>
          <p:cNvPr id="23" name="Slika 22"/>
          <p:cNvPicPr>
            <a:picLocks noChangeAspect="1"/>
          </p:cNvPicPr>
          <p:nvPr/>
        </p:nvPicPr>
        <p:blipFill>
          <a:blip r:embed="rId6">
            <a:extLst>
              <a:ext uri="{BEBA8EAE-BF5A-486C-A8C5-ECC9F3942E4B}">
                <a14:imgProps xmlns:a14="http://schemas.microsoft.com/office/drawing/2010/main">
                  <a14:imgLayer r:embed="rId7">
                    <a14:imgEffect>
                      <a14:backgroundRemoval t="5732" b="89809" l="5085" r="97458">
                        <a14:foregroundMark x1="18644" y1="20382" x2="18644" y2="20382"/>
                        <a14:foregroundMark x1="16949" y1="16242" x2="16949" y2="16242"/>
                        <a14:foregroundMark x1="21186" y1="14331" x2="21186" y2="14331"/>
                        <a14:foregroundMark x1="71610" y1="55096" x2="71610" y2="55096"/>
                        <a14:foregroundMark x1="21610" y1="5732" x2="21610" y2="5732"/>
                      </a14:backgroundRemoval>
                    </a14:imgEffect>
                  </a14:imgLayer>
                </a14:imgProps>
              </a:ext>
              <a:ext uri="{28A0092B-C50C-407E-A947-70E740481C1C}">
                <a14:useLocalDpi xmlns:a14="http://schemas.microsoft.com/office/drawing/2010/main"/>
              </a:ext>
            </a:extLst>
          </a:blip>
          <a:stretch>
            <a:fillRect/>
          </a:stretch>
        </p:blipFill>
        <p:spPr>
          <a:xfrm>
            <a:off x="0" y="1008895"/>
            <a:ext cx="4668338" cy="6211263"/>
          </a:xfrm>
          <a:prstGeom prst="rect">
            <a:avLst/>
          </a:prstGeom>
        </p:spPr>
      </p:pic>
      <p:pic>
        <p:nvPicPr>
          <p:cNvPr id="10" name="Slika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0371" y="3061969"/>
            <a:ext cx="3053042" cy="2289781"/>
          </a:xfrm>
          <a:prstGeom prst="rect">
            <a:avLst/>
          </a:prstGeom>
        </p:spPr>
      </p:pic>
      <p:pic>
        <p:nvPicPr>
          <p:cNvPr id="25" name="Slika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0039" y="-6250"/>
            <a:ext cx="4984273" cy="2615267"/>
          </a:xfrm>
          <a:prstGeom prst="rect">
            <a:avLst/>
          </a:prstGeom>
        </p:spPr>
      </p:pic>
      <p:pic>
        <p:nvPicPr>
          <p:cNvPr id="26" name="Slika 2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55709" y="2338599"/>
            <a:ext cx="646232" cy="536494"/>
          </a:xfrm>
          <a:prstGeom prst="rect">
            <a:avLst/>
          </a:prstGeom>
        </p:spPr>
      </p:pic>
      <p:sp>
        <p:nvSpPr>
          <p:cNvPr id="27" name="Elipsa 26"/>
          <p:cNvSpPr/>
          <p:nvPr/>
        </p:nvSpPr>
        <p:spPr>
          <a:xfrm>
            <a:off x="5246110" y="3055815"/>
            <a:ext cx="355831" cy="35269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8" name="PoljeZBesedilom 27"/>
          <p:cNvSpPr txBox="1"/>
          <p:nvPr/>
        </p:nvSpPr>
        <p:spPr>
          <a:xfrm>
            <a:off x="4668338" y="539985"/>
            <a:ext cx="4026494" cy="1754326"/>
          </a:xfrm>
          <a:prstGeom prst="rect">
            <a:avLst/>
          </a:prstGeom>
          <a:noFill/>
        </p:spPr>
        <p:txBody>
          <a:bodyPr wrap="square" rtlCol="0">
            <a:spAutoFit/>
          </a:bodyPr>
          <a:lstStyle/>
          <a:p>
            <a:pPr algn="ctr"/>
            <a:r>
              <a:rPr lang="sl-SI" dirty="0"/>
              <a:t>Površje je v tem delu Goričkega, kakor nam pove že ime, zelo gričevnato, prst pa zelo rodovitna. Obdaja nas zelo svež zrak, k čemu pripomorejo drevesa, ki se bohotijo tako daleč, kod seže pogled.</a:t>
            </a:r>
          </a:p>
          <a:p>
            <a:r>
              <a:rPr lang="sl-SI" dirty="0"/>
              <a:t> </a:t>
            </a:r>
          </a:p>
        </p:txBody>
      </p:sp>
      <p:sp>
        <p:nvSpPr>
          <p:cNvPr id="32" name="PoljeZBesedilom 31"/>
          <p:cNvSpPr txBox="1"/>
          <p:nvPr/>
        </p:nvSpPr>
        <p:spPr>
          <a:xfrm>
            <a:off x="4881920" y="627623"/>
            <a:ext cx="4241843" cy="1200329"/>
          </a:xfrm>
          <a:prstGeom prst="rect">
            <a:avLst/>
          </a:prstGeom>
          <a:noFill/>
        </p:spPr>
        <p:txBody>
          <a:bodyPr wrap="square" rtlCol="0">
            <a:spAutoFit/>
          </a:bodyPr>
          <a:lstStyle/>
          <a:p>
            <a:pPr algn="ctr"/>
            <a:r>
              <a:rPr lang="sl-SI" dirty="0"/>
              <a:t>Pri nas imamo manjši potok, ki teče vse do Murske Sobote in se izliva v </a:t>
            </a:r>
            <a:r>
              <a:rPr lang="sl-SI" dirty="0" err="1"/>
              <a:t>Ledavo</a:t>
            </a:r>
            <a:r>
              <a:rPr lang="sl-SI" dirty="0"/>
              <a:t>.  Imamo pa tudi več manjših mlak ter veliko vodnjakov.  </a:t>
            </a:r>
          </a:p>
        </p:txBody>
      </p:sp>
      <p:pic>
        <p:nvPicPr>
          <p:cNvPr id="3" name="Slika 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4865" y="-213697"/>
            <a:ext cx="4657748" cy="1682642"/>
          </a:xfrm>
          <a:prstGeom prst="rect">
            <a:avLst/>
          </a:prstGeom>
        </p:spPr>
      </p:pic>
      <p:pic>
        <p:nvPicPr>
          <p:cNvPr id="4" name="Slika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14970" y="3005776"/>
            <a:ext cx="2441694" cy="3488909"/>
          </a:xfrm>
          <a:prstGeom prst="rect">
            <a:avLst/>
          </a:prstGeom>
        </p:spPr>
      </p:pic>
      <p:pic>
        <p:nvPicPr>
          <p:cNvPr id="5" name="Slika 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93374" y="-27729"/>
            <a:ext cx="4743099" cy="1444877"/>
          </a:xfrm>
          <a:prstGeom prst="rect">
            <a:avLst/>
          </a:prstGeom>
        </p:spPr>
      </p:pic>
      <p:pic>
        <p:nvPicPr>
          <p:cNvPr id="6" name="Slika 5"/>
          <p:cNvPicPr>
            <a:picLocks noChangeAspect="1"/>
          </p:cNvPicPr>
          <p:nvPr/>
        </p:nvPicPr>
        <p:blipFill rotWithShape="1">
          <a:blip r:embed="rId14" cstate="screen">
            <a:extLst>
              <a:ext uri="{28A0092B-C50C-407E-A947-70E740481C1C}">
                <a14:useLocalDpi xmlns:a14="http://schemas.microsoft.com/office/drawing/2010/main"/>
              </a:ext>
            </a:extLst>
          </a:blip>
          <a:srcRect l="5398" r="10096"/>
          <a:stretch/>
        </p:blipFill>
        <p:spPr>
          <a:xfrm>
            <a:off x="1285543" y="3036266"/>
            <a:ext cx="3227294" cy="2148206"/>
          </a:xfrm>
          <a:prstGeom prst="rect">
            <a:avLst/>
          </a:prstGeom>
        </p:spPr>
      </p:pic>
      <p:sp>
        <p:nvSpPr>
          <p:cNvPr id="8" name="PoljeZBesedilom 7"/>
          <p:cNvSpPr txBox="1"/>
          <p:nvPr/>
        </p:nvSpPr>
        <p:spPr>
          <a:xfrm>
            <a:off x="4881920" y="726862"/>
            <a:ext cx="3599329" cy="1200329"/>
          </a:xfrm>
          <a:prstGeom prst="rect">
            <a:avLst/>
          </a:prstGeom>
          <a:noFill/>
        </p:spPr>
        <p:txBody>
          <a:bodyPr wrap="square" rtlCol="0">
            <a:spAutoFit/>
          </a:bodyPr>
          <a:lstStyle/>
          <a:p>
            <a:pPr algn="ctr"/>
            <a:r>
              <a:rPr lang="sl-SI" dirty="0"/>
              <a:t>Lepi so razgledi, kjer se srečata Ravensko in Goričko. </a:t>
            </a:r>
          </a:p>
          <a:p>
            <a:pPr algn="ctr"/>
            <a:r>
              <a:rPr lang="sl-SI" dirty="0"/>
              <a:t>Še lepši pa so, ko se na travnikih pasejo štorklje s svojimi mladiči.</a:t>
            </a:r>
          </a:p>
        </p:txBody>
      </p:sp>
      <p:pic>
        <p:nvPicPr>
          <p:cNvPr id="2" name="Slika 1"/>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2160" y="-13829"/>
            <a:ext cx="12204034" cy="6845512"/>
          </a:xfrm>
          <a:prstGeom prst="rect">
            <a:avLst/>
          </a:prstGeom>
        </p:spPr>
      </p:pic>
    </p:spTree>
    <p:extLst>
      <p:ext uri="{BB962C8B-B14F-4D97-AF65-F5344CB8AC3E}">
        <p14:creationId xmlns:p14="http://schemas.microsoft.com/office/powerpoint/2010/main" val="3413340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07407E-6 L -0.00846 1.07638 " pathEditMode="relative" rAng="0" ptsTypes="AA">
                                      <p:cBhvr>
                                        <p:cTn id="6" dur="2000" fill="hold"/>
                                        <p:tgtEl>
                                          <p:spTgt spid="2"/>
                                        </p:tgtEl>
                                        <p:attrNameLst>
                                          <p:attrName>ppt_x</p:attrName>
                                          <p:attrName>ppt_y</p:attrName>
                                        </p:attrNameLst>
                                      </p:cBhvr>
                                      <p:rCtr x="-430" y="53819"/>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1000"/>
                                        <p:tgtEl>
                                          <p:spTgt spid="28">
                                            <p:txEl>
                                              <p:pRg st="0" end="0"/>
                                            </p:txEl>
                                          </p:spTgt>
                                        </p:tgtEl>
                                      </p:cBhvr>
                                    </p:animEffect>
                                    <p:anim calcmode="lin" valueType="num">
                                      <p:cBhvr>
                                        <p:cTn id="2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28">
                                            <p:txEl>
                                              <p:pRg st="0" end="0"/>
                                            </p:txEl>
                                          </p:spTgt>
                                        </p:tgtEl>
                                      </p:cBhvr>
                                    </p:animEffect>
                                    <p:anim calcmode="lin" valueType="num">
                                      <p:cBhvr>
                                        <p:cTn id="30" dur="1000"/>
                                        <p:tgtEl>
                                          <p:spTgt spid="28">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28">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28">
                                            <p:txEl>
                                              <p:pRg st="0" end="0"/>
                                            </p:txEl>
                                          </p:spTgt>
                                        </p:tgtEl>
                                        <p:attrNameLst>
                                          <p:attrName>style.visibility</p:attrName>
                                        </p:attrNameLst>
                                      </p:cBhvr>
                                      <p:to>
                                        <p:strVal val="hidden"/>
                                      </p:to>
                                    </p:set>
                                  </p:childTnLst>
                                </p:cTn>
                              </p:par>
                            </p:childTnLst>
                          </p:cTn>
                        </p:par>
                        <p:par>
                          <p:cTn id="33" fill="hold">
                            <p:stCondLst>
                              <p:cond delay="1000"/>
                            </p:stCondLst>
                            <p:childTnLst>
                              <p:par>
                                <p:cTn id="34" presetID="47" presetClass="entr" presetSubtype="0" fill="hold" nodeType="after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fade">
                                      <p:cBhvr>
                                        <p:cTn id="36" dur="1000"/>
                                        <p:tgtEl>
                                          <p:spTgt spid="32">
                                            <p:txEl>
                                              <p:pRg st="0" end="0"/>
                                            </p:txEl>
                                          </p:spTgt>
                                        </p:tgtEl>
                                      </p:cBhvr>
                                    </p:animEffect>
                                    <p:anim calcmode="lin" valueType="num">
                                      <p:cBhvr>
                                        <p:cTn id="37"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2">
                                            <p:txEl>
                                              <p:pRg st="0" end="0"/>
                                            </p:txEl>
                                          </p:spTgt>
                                        </p:tgtEl>
                                        <p:attrNameLst>
                                          <p:attrName>style.visibility</p:attrName>
                                        </p:attrNameLst>
                                      </p:cBhvr>
                                      <p:to>
                                        <p:strVal val="hidden"/>
                                      </p:to>
                                    </p:set>
                                  </p:childTnLst>
                                </p:cTn>
                              </p:par>
                            </p:childTnLst>
                          </p:cTn>
                        </p:par>
                        <p:par>
                          <p:cTn id="49" fill="hold">
                            <p:stCondLst>
                              <p:cond delay="0"/>
                            </p:stCondLst>
                            <p:childTnLst>
                              <p:par>
                                <p:cTn id="50" presetID="2" presetClass="exit" presetSubtype="2" fill="hold" nodeType="afterEffect">
                                  <p:stCondLst>
                                    <p:cond delay="0"/>
                                  </p:stCondLst>
                                  <p:childTnLst>
                                    <p:anim calcmode="lin" valueType="num">
                                      <p:cBhvr additive="base">
                                        <p:cTn id="51" dur="500"/>
                                        <p:tgtEl>
                                          <p:spTgt spid="24"/>
                                        </p:tgtEl>
                                        <p:attrNameLst>
                                          <p:attrName>ppt_x</p:attrName>
                                        </p:attrNameLst>
                                      </p:cBhvr>
                                      <p:tavLst>
                                        <p:tav tm="0">
                                          <p:val>
                                            <p:strVal val="ppt_x"/>
                                          </p:val>
                                        </p:tav>
                                        <p:tav tm="100000">
                                          <p:val>
                                            <p:strVal val="1+ppt_w/2"/>
                                          </p:val>
                                        </p:tav>
                                      </p:tavLst>
                                    </p:anim>
                                    <p:anim calcmode="lin" valueType="num">
                                      <p:cBhvr additive="base">
                                        <p:cTn id="52" dur="500"/>
                                        <p:tgtEl>
                                          <p:spTgt spid="24"/>
                                        </p:tgtEl>
                                        <p:attrNameLst>
                                          <p:attrName>ppt_y</p:attrName>
                                        </p:attrNameLst>
                                      </p:cBhvr>
                                      <p:tavLst>
                                        <p:tav tm="0">
                                          <p:val>
                                            <p:strVal val="ppt_y"/>
                                          </p:val>
                                        </p:tav>
                                        <p:tav tm="100000">
                                          <p:val>
                                            <p:strVal val="ppt_y"/>
                                          </p:val>
                                        </p:tav>
                                      </p:tavLst>
                                    </p:anim>
                                    <p:set>
                                      <p:cBhvr>
                                        <p:cTn id="53" dur="1" fill="hold">
                                          <p:stCondLst>
                                            <p:cond delay="499"/>
                                          </p:stCondLst>
                                        </p:cTn>
                                        <p:tgtEl>
                                          <p:spTgt spid="2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1+#ppt_w/2"/>
                                          </p:val>
                                        </p:tav>
                                        <p:tav tm="100000">
                                          <p:val>
                                            <p:strVal val="#ppt_x"/>
                                          </p:val>
                                        </p:tav>
                                      </p:tavLst>
                                    </p:anim>
                                    <p:anim calcmode="lin" valueType="num">
                                      <p:cBhvr additive="base">
                                        <p:cTn id="70" dur="500" fill="hold"/>
                                        <p:tgtEl>
                                          <p:spTgt spid="4"/>
                                        </p:tgtEl>
                                        <p:attrNameLst>
                                          <p:attrName>ppt_y</p:attrName>
                                        </p:attrNameLst>
                                      </p:cBhvr>
                                      <p:tavLst>
                                        <p:tav tm="0">
                                          <p:val>
                                            <p:strVal val="#ppt_y"/>
                                          </p:val>
                                        </p:tav>
                                        <p:tav tm="100000">
                                          <p:val>
                                            <p:strVal val="#ppt_y"/>
                                          </p:val>
                                        </p:tav>
                                      </p:tavLst>
                                    </p:anim>
                                  </p:childTnLst>
                                </p:cTn>
                              </p:par>
                            </p:childTnLst>
                          </p:cTn>
                        </p:par>
                        <p:par>
                          <p:cTn id="71" fill="hold">
                            <p:stCondLst>
                              <p:cond delay="1000"/>
                            </p:stCondLst>
                            <p:childTnLst>
                              <p:par>
                                <p:cTn id="72" presetID="1" presetClass="entr" presetSubtype="0" fill="hold" grpId="2" nodeType="after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par>
                          <p:cTn id="78" fill="hold">
                            <p:stCondLst>
                              <p:cond delay="1000"/>
                            </p:stCondLst>
                            <p:childTnLst>
                              <p:par>
                                <p:cTn id="79" presetID="47" presetClass="entr" presetSubtype="0" fill="hold" nodeType="afterEffect">
                                  <p:stCondLst>
                                    <p:cond delay="0"/>
                                  </p:stCondLst>
                                  <p:childTnLst>
                                    <p:set>
                                      <p:cBhvr>
                                        <p:cTn id="80" dur="1" fill="hold">
                                          <p:stCondLst>
                                            <p:cond delay="0"/>
                                          </p:stCondLst>
                                        </p:cTn>
                                        <p:tgtEl>
                                          <p:spTgt spid="8">
                                            <p:txEl>
                                              <p:pRg st="0" end="0"/>
                                            </p:txEl>
                                          </p:spTgt>
                                        </p:tgtEl>
                                        <p:attrNameLst>
                                          <p:attrName>style.visibility</p:attrName>
                                        </p:attrNameLst>
                                      </p:cBhvr>
                                      <p:to>
                                        <p:strVal val="visible"/>
                                      </p:to>
                                    </p:set>
                                    <p:animEffect transition="in" filter="fade">
                                      <p:cBhvr>
                                        <p:cTn id="81" dur="1000"/>
                                        <p:tgtEl>
                                          <p:spTgt spid="8">
                                            <p:txEl>
                                              <p:pRg st="0" end="0"/>
                                            </p:txEl>
                                          </p:spTgt>
                                        </p:tgtEl>
                                      </p:cBhvr>
                                    </p:animEffect>
                                    <p:anim calcmode="lin" valueType="num">
                                      <p:cBhvr>
                                        <p:cTn id="8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84" fill="hold">
                            <p:stCondLst>
                              <p:cond delay="2000"/>
                            </p:stCondLst>
                            <p:childTnLst>
                              <p:par>
                                <p:cTn id="85" presetID="47" presetClass="entr" presetSubtype="0" fill="hold" nodeType="afterEffect">
                                  <p:stCondLst>
                                    <p:cond delay="0"/>
                                  </p:stCondLst>
                                  <p:childTnLst>
                                    <p:set>
                                      <p:cBhvr>
                                        <p:cTn id="86" dur="1" fill="hold">
                                          <p:stCondLst>
                                            <p:cond delay="0"/>
                                          </p:stCondLst>
                                        </p:cTn>
                                        <p:tgtEl>
                                          <p:spTgt spid="8">
                                            <p:txEl>
                                              <p:pRg st="1" end="1"/>
                                            </p:txEl>
                                          </p:spTgt>
                                        </p:tgtEl>
                                        <p:attrNameLst>
                                          <p:attrName>style.visibility</p:attrName>
                                        </p:attrNameLst>
                                      </p:cBhvr>
                                      <p:to>
                                        <p:strVal val="visible"/>
                                      </p:to>
                                    </p:set>
                                    <p:animEffect transition="in" filter="fade">
                                      <p:cBhvr>
                                        <p:cTn id="87" dur="1000"/>
                                        <p:tgtEl>
                                          <p:spTgt spid="8">
                                            <p:txEl>
                                              <p:pRg st="1" end="1"/>
                                            </p:txEl>
                                          </p:spTgt>
                                        </p:tgtEl>
                                      </p:cBhvr>
                                    </p:animEffect>
                                    <p:anim calcmode="lin" valueType="num">
                                      <p:cBhvr>
                                        <p:cTn id="8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ostoročno 23"/>
          <p:cNvSpPr/>
          <p:nvPr/>
        </p:nvSpPr>
        <p:spPr>
          <a:xfrm>
            <a:off x="-26894" y="228600"/>
            <a:ext cx="11258375" cy="3053486"/>
          </a:xfrm>
          <a:custGeom>
            <a:avLst/>
            <a:gdLst>
              <a:gd name="connsiteX0" fmla="*/ 0 w 11258375"/>
              <a:gd name="connsiteY0" fmla="*/ 2918012 h 3053486"/>
              <a:gd name="connsiteX1" fmla="*/ 2608729 w 11258375"/>
              <a:gd name="connsiteY1" fmla="*/ 3039035 h 3053486"/>
              <a:gd name="connsiteX2" fmla="*/ 4410635 w 11258375"/>
              <a:gd name="connsiteY2" fmla="*/ 3012141 h 3053486"/>
              <a:gd name="connsiteX3" fmla="*/ 6091518 w 11258375"/>
              <a:gd name="connsiteY3" fmla="*/ 2689412 h 3053486"/>
              <a:gd name="connsiteX4" fmla="*/ 8229600 w 11258375"/>
              <a:gd name="connsiteY4" fmla="*/ 2164976 h 3053486"/>
              <a:gd name="connsiteX5" fmla="*/ 9776012 w 11258375"/>
              <a:gd name="connsiteY5" fmla="*/ 1438835 h 3053486"/>
              <a:gd name="connsiteX6" fmla="*/ 11053482 w 11258375"/>
              <a:gd name="connsiteY6" fmla="*/ 295835 h 3053486"/>
              <a:gd name="connsiteX7" fmla="*/ 11255188 w 11258375"/>
              <a:gd name="connsiteY7" fmla="*/ 0 h 3053486"/>
              <a:gd name="connsiteX8" fmla="*/ 11255188 w 11258375"/>
              <a:gd name="connsiteY8" fmla="*/ 0 h 305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8375" h="3053486">
                <a:moveTo>
                  <a:pt x="0" y="2918012"/>
                </a:moveTo>
                <a:lnTo>
                  <a:pt x="2608729" y="3039035"/>
                </a:lnTo>
                <a:cubicBezTo>
                  <a:pt x="3343835" y="3054723"/>
                  <a:pt x="3830170" y="3070412"/>
                  <a:pt x="4410635" y="3012141"/>
                </a:cubicBezTo>
                <a:cubicBezTo>
                  <a:pt x="4991100" y="2953871"/>
                  <a:pt x="5455024" y="2830606"/>
                  <a:pt x="6091518" y="2689412"/>
                </a:cubicBezTo>
                <a:cubicBezTo>
                  <a:pt x="6728012" y="2548218"/>
                  <a:pt x="7615518" y="2373405"/>
                  <a:pt x="8229600" y="2164976"/>
                </a:cubicBezTo>
                <a:cubicBezTo>
                  <a:pt x="8843682" y="1956547"/>
                  <a:pt x="9305365" y="1750358"/>
                  <a:pt x="9776012" y="1438835"/>
                </a:cubicBezTo>
                <a:cubicBezTo>
                  <a:pt x="10246659" y="1127311"/>
                  <a:pt x="10806953" y="535641"/>
                  <a:pt x="11053482" y="295835"/>
                </a:cubicBezTo>
                <a:cubicBezTo>
                  <a:pt x="11300011" y="56029"/>
                  <a:pt x="11255188" y="0"/>
                  <a:pt x="11255188" y="0"/>
                </a:cubicBezTo>
                <a:lnTo>
                  <a:pt x="11255188"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 name="Slika 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035698" y="4527792"/>
            <a:ext cx="12707471" cy="3598343"/>
          </a:xfrm>
          <a:prstGeom prst="rect">
            <a:avLst/>
          </a:prstGeom>
        </p:spPr>
      </p:pic>
      <p:pic>
        <p:nvPicPr>
          <p:cNvPr id="19" name="Slika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3312" y="-35568"/>
            <a:ext cx="7931583" cy="2761727"/>
          </a:xfrm>
          <a:prstGeom prst="rect">
            <a:avLst/>
          </a:prstGeom>
        </p:spPr>
      </p:pic>
      <p:pic>
        <p:nvPicPr>
          <p:cNvPr id="2" name="Slika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5108" y="-67076"/>
            <a:ext cx="4657748" cy="1682642"/>
          </a:xfrm>
          <a:prstGeom prst="rect">
            <a:avLst/>
          </a:prstGeom>
        </p:spPr>
      </p:pic>
      <p:pic>
        <p:nvPicPr>
          <p:cNvPr id="4" name="Slika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376" y="3195927"/>
            <a:ext cx="2334970" cy="1798476"/>
          </a:xfrm>
          <a:prstGeom prst="rect">
            <a:avLst/>
          </a:prstGeom>
        </p:spPr>
      </p:pic>
      <p:pic>
        <p:nvPicPr>
          <p:cNvPr id="5" name="Slika 4"/>
          <p:cNvPicPr>
            <a:picLocks noChangeAspect="1"/>
          </p:cNvPicPr>
          <p:nvPr/>
        </p:nvPicPr>
        <p:blipFill>
          <a:blip r:embed="rId7">
            <a:extLst>
              <a:ext uri="{28A0092B-C50C-407E-A947-70E740481C1C}">
                <a14:useLocalDpi xmlns:a14="http://schemas.microsoft.com/office/drawing/2010/main"/>
              </a:ext>
            </a:extLst>
          </a:blip>
          <a:stretch>
            <a:fillRect/>
          </a:stretch>
        </p:blipFill>
        <p:spPr>
          <a:xfrm rot="156275">
            <a:off x="2379828" y="3186109"/>
            <a:ext cx="2523963" cy="1956986"/>
          </a:xfrm>
          <a:prstGeom prst="rect">
            <a:avLst/>
          </a:prstGeom>
        </p:spPr>
      </p:pic>
      <p:pic>
        <p:nvPicPr>
          <p:cNvPr id="6" name="Slika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77154" y="2682865"/>
            <a:ext cx="2798307" cy="2328874"/>
          </a:xfrm>
          <a:prstGeom prst="rect">
            <a:avLst/>
          </a:prstGeom>
        </p:spPr>
      </p:pic>
      <p:pic>
        <p:nvPicPr>
          <p:cNvPr id="7" name="Slika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52090" y="1841152"/>
            <a:ext cx="2749534" cy="2450804"/>
          </a:xfrm>
          <a:prstGeom prst="rect">
            <a:avLst/>
          </a:prstGeom>
        </p:spPr>
      </p:pic>
      <p:pic>
        <p:nvPicPr>
          <p:cNvPr id="8" name="Slika 7"/>
          <p:cNvPicPr>
            <a:picLocks noChangeAspect="1"/>
          </p:cNvPicPr>
          <p:nvPr/>
        </p:nvPicPr>
        <p:blipFill rotWithShape="1">
          <a:blip r:embed="rId10">
            <a:extLst>
              <a:ext uri="{28A0092B-C50C-407E-A947-70E740481C1C}">
                <a14:useLocalDpi xmlns:a14="http://schemas.microsoft.com/office/drawing/2010/main"/>
              </a:ext>
            </a:extLst>
          </a:blip>
          <a:srcRect t="-3131" r="-2889"/>
          <a:stretch/>
        </p:blipFill>
        <p:spPr>
          <a:xfrm>
            <a:off x="9433433" y="357957"/>
            <a:ext cx="2891683" cy="2816749"/>
          </a:xfrm>
          <a:prstGeom prst="rect">
            <a:avLst/>
          </a:prstGeom>
        </p:spPr>
      </p:pic>
      <p:pic>
        <p:nvPicPr>
          <p:cNvPr id="9" name="Slika 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9044" y="878573"/>
            <a:ext cx="1292464" cy="3286029"/>
          </a:xfrm>
          <a:prstGeom prst="rect">
            <a:avLst/>
          </a:prstGeom>
        </p:spPr>
      </p:pic>
      <p:pic>
        <p:nvPicPr>
          <p:cNvPr id="11" name="Slika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332475" y="543937"/>
            <a:ext cx="1292464" cy="3286029"/>
          </a:xfrm>
          <a:prstGeom prst="rect">
            <a:avLst/>
          </a:prstGeom>
        </p:spPr>
      </p:pic>
      <p:pic>
        <p:nvPicPr>
          <p:cNvPr id="13" name="Slika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145364" y="-764205"/>
            <a:ext cx="3164977" cy="3078747"/>
          </a:xfrm>
          <a:prstGeom prst="rect">
            <a:avLst/>
          </a:prstGeom>
        </p:spPr>
      </p:pic>
      <p:pic>
        <p:nvPicPr>
          <p:cNvPr id="14" name="Slika 1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222077" y="2530212"/>
            <a:ext cx="4255377" cy="4255377"/>
          </a:xfrm>
          <a:prstGeom prst="rect">
            <a:avLst/>
          </a:prstGeom>
        </p:spPr>
      </p:pic>
      <p:pic>
        <p:nvPicPr>
          <p:cNvPr id="12" name="Slika 11"/>
          <p:cNvPicPr>
            <a:picLocks noChangeAspect="1"/>
          </p:cNvPicPr>
          <p:nvPr/>
        </p:nvPicPr>
        <p:blipFill>
          <a:blip r:embed="rId11">
            <a:extLst>
              <a:ext uri="{28A0092B-C50C-407E-A947-70E740481C1C}">
                <a14:useLocalDpi xmlns:a14="http://schemas.microsoft.com/office/drawing/2010/main"/>
              </a:ext>
            </a:extLst>
          </a:blip>
          <a:stretch>
            <a:fillRect/>
          </a:stretch>
        </p:blipFill>
        <p:spPr>
          <a:xfrm rot="18851659">
            <a:off x="7178295" y="426379"/>
            <a:ext cx="1332458" cy="3040992"/>
          </a:xfrm>
          <a:prstGeom prst="rect">
            <a:avLst/>
          </a:prstGeom>
        </p:spPr>
      </p:pic>
      <p:pic>
        <p:nvPicPr>
          <p:cNvPr id="21" name="Slika 20"/>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52966">
            <a:off x="2390364" y="3201836"/>
            <a:ext cx="2530059" cy="1975275"/>
          </a:xfrm>
          <a:prstGeom prst="rect">
            <a:avLst/>
          </a:prstGeom>
        </p:spPr>
      </p:pic>
      <p:pic>
        <p:nvPicPr>
          <p:cNvPr id="22" name="Slika 21"/>
          <p:cNvPicPr>
            <a:picLocks noChangeAspect="1"/>
          </p:cNvPicPr>
          <p:nvPr/>
        </p:nvPicPr>
        <p:blipFill>
          <a:blip r:embed="rId15">
            <a:extLst>
              <a:ext uri="{28A0092B-C50C-407E-A947-70E740481C1C}">
                <a14:useLocalDpi xmlns:a14="http://schemas.microsoft.com/office/drawing/2010/main"/>
              </a:ext>
            </a:extLst>
          </a:blip>
          <a:stretch>
            <a:fillRect/>
          </a:stretch>
        </p:blipFill>
        <p:spPr>
          <a:xfrm rot="189269">
            <a:off x="2358035" y="3186385"/>
            <a:ext cx="2536156" cy="1987468"/>
          </a:xfrm>
          <a:prstGeom prst="rect">
            <a:avLst/>
          </a:prstGeom>
        </p:spPr>
      </p:pic>
      <p:pic>
        <p:nvPicPr>
          <p:cNvPr id="26" name="Slika 25"/>
          <p:cNvPicPr>
            <a:picLocks noChangeAspect="1"/>
          </p:cNvPicPr>
          <p:nvPr/>
        </p:nvPicPr>
        <p:blipFill>
          <a:blip r:embed="rId16">
            <a:extLst>
              <a:ext uri="{BEBA8EAE-BF5A-486C-A8C5-ECC9F3942E4B}">
                <a14:imgProps xmlns:a14="http://schemas.microsoft.com/office/drawing/2010/main">
                  <a14:imgLayer r:embed="rId17">
                    <a14:imgEffect>
                      <a14:backgroundRemoval t="7333" b="90000" l="5556" r="91667">
                        <a14:foregroundMark x1="21111" y1="56000" x2="21111" y2="56000"/>
                        <a14:foregroundMark x1="13889" y1="61333" x2="13889" y2="61333"/>
                        <a14:foregroundMark x1="23889" y1="32000" x2="23889" y2="32000"/>
                        <a14:foregroundMark x1="13889" y1="34000" x2="13889" y2="34000"/>
                        <a14:foregroundMark x1="46111" y1="26667" x2="46111" y2="26667"/>
                        <a14:foregroundMark x1="65556" y1="29333" x2="65556" y2="29333"/>
                        <a14:foregroundMark x1="77778" y1="11333" x2="77778" y2="11333"/>
                        <a14:foregroundMark x1="60556" y1="34000" x2="60556" y2="34000"/>
                        <a14:foregroundMark x1="70556" y1="16000" x2="70556" y2="16000"/>
                        <a14:foregroundMark x1="73889" y1="23333" x2="73889" y2="23333"/>
                        <a14:foregroundMark x1="46111" y1="35333" x2="46111" y2="35333"/>
                        <a14:foregroundMark x1="17778" y1="42667" x2="17778" y2="42667"/>
                        <a14:foregroundMark x1="7778" y1="57333" x2="7778" y2="57333"/>
                        <a14:foregroundMark x1="17778" y1="48667" x2="17778" y2="48667"/>
                        <a14:foregroundMark x1="10556" y1="51333" x2="10556" y2="51333"/>
                        <a14:foregroundMark x1="16667" y1="60000" x2="16667" y2="60000"/>
                        <a14:foregroundMark x1="20000" y1="54000" x2="20000" y2="54000"/>
                        <a14:foregroundMark x1="17778" y1="51333" x2="17778" y2="51333"/>
                        <a14:foregroundMark x1="17778" y1="51333" x2="17778" y2="51333"/>
                        <a14:backgroundMark x1="8889" y1="28000" x2="8889" y2="28000"/>
                      </a14:backgroundRemoval>
                    </a14:imgEffect>
                  </a14:imgLayer>
                </a14:imgProps>
              </a:ext>
              <a:ext uri="{28A0092B-C50C-407E-A947-70E740481C1C}">
                <a14:useLocalDpi xmlns:a14="http://schemas.microsoft.com/office/drawing/2010/main"/>
              </a:ext>
            </a:extLst>
          </a:blip>
          <a:stretch>
            <a:fillRect/>
          </a:stretch>
        </p:blipFill>
        <p:spPr>
          <a:xfrm>
            <a:off x="266626" y="1668281"/>
            <a:ext cx="1097375" cy="914479"/>
          </a:xfrm>
          <a:prstGeom prst="rect">
            <a:avLst/>
          </a:prstGeom>
        </p:spPr>
      </p:pic>
      <p:sp>
        <p:nvSpPr>
          <p:cNvPr id="27" name="Elipsa 26"/>
          <p:cNvSpPr/>
          <p:nvPr/>
        </p:nvSpPr>
        <p:spPr>
          <a:xfrm flipV="1">
            <a:off x="424726" y="2152410"/>
            <a:ext cx="95720" cy="863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 name="Slika 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790697" y="897939"/>
            <a:ext cx="1292464" cy="3286029"/>
          </a:xfrm>
          <a:prstGeom prst="rect">
            <a:avLst/>
          </a:prstGeom>
        </p:spPr>
      </p:pic>
      <p:pic>
        <p:nvPicPr>
          <p:cNvPr id="29" name="Slika 2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319908" y="643075"/>
            <a:ext cx="1097375" cy="914479"/>
          </a:xfrm>
          <a:prstGeom prst="rect">
            <a:avLst/>
          </a:prstGeom>
        </p:spPr>
      </p:pic>
      <p:pic>
        <p:nvPicPr>
          <p:cNvPr id="30" name="Slika 2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40409" y="1840600"/>
            <a:ext cx="1097375" cy="914479"/>
          </a:xfrm>
          <a:prstGeom prst="rect">
            <a:avLst/>
          </a:prstGeom>
        </p:spPr>
      </p:pic>
      <p:pic>
        <p:nvPicPr>
          <p:cNvPr id="31" name="Slika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091683" y="2321421"/>
            <a:ext cx="102082" cy="96410"/>
          </a:xfrm>
          <a:prstGeom prst="rect">
            <a:avLst/>
          </a:prstGeom>
        </p:spPr>
      </p:pic>
      <p:pic>
        <p:nvPicPr>
          <p:cNvPr id="32" name="Slika 3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502602" y="1130695"/>
            <a:ext cx="107805" cy="101815"/>
          </a:xfrm>
          <a:prstGeom prst="rect">
            <a:avLst/>
          </a:prstGeom>
        </p:spPr>
      </p:pic>
      <p:pic>
        <p:nvPicPr>
          <p:cNvPr id="23" name="Slika 2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6278" y="51806"/>
            <a:ext cx="4743099" cy="1444877"/>
          </a:xfrm>
          <a:prstGeom prst="rect">
            <a:avLst/>
          </a:prstGeom>
        </p:spPr>
      </p:pic>
      <p:pic>
        <p:nvPicPr>
          <p:cNvPr id="38" name="Slika 3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924775" y="3180595"/>
            <a:ext cx="2278500" cy="3255723"/>
          </a:xfrm>
          <a:prstGeom prst="rect">
            <a:avLst/>
          </a:prstGeom>
        </p:spPr>
      </p:pic>
      <p:sp>
        <p:nvSpPr>
          <p:cNvPr id="25" name="Prostoročno 24"/>
          <p:cNvSpPr/>
          <p:nvPr/>
        </p:nvSpPr>
        <p:spPr>
          <a:xfrm>
            <a:off x="11203275" y="-13447"/>
            <a:ext cx="180009" cy="318689"/>
          </a:xfrm>
          <a:custGeom>
            <a:avLst/>
            <a:gdLst>
              <a:gd name="connsiteX0" fmla="*/ 0 w 53788"/>
              <a:gd name="connsiteY0" fmla="*/ 242047 h 242047"/>
              <a:gd name="connsiteX1" fmla="*/ 53788 w 53788"/>
              <a:gd name="connsiteY1" fmla="*/ 0 h 242047"/>
              <a:gd name="connsiteX2" fmla="*/ 53788 w 53788"/>
              <a:gd name="connsiteY2" fmla="*/ 0 h 242047"/>
            </a:gdLst>
            <a:ahLst/>
            <a:cxnLst>
              <a:cxn ang="0">
                <a:pos x="connsiteX0" y="connsiteY0"/>
              </a:cxn>
              <a:cxn ang="0">
                <a:pos x="connsiteX1" y="connsiteY1"/>
              </a:cxn>
              <a:cxn ang="0">
                <a:pos x="connsiteX2" y="connsiteY2"/>
              </a:cxn>
            </a:cxnLst>
            <a:rect l="l" t="t" r="r" b="b"/>
            <a:pathLst>
              <a:path w="53788" h="242047">
                <a:moveTo>
                  <a:pt x="0" y="242047"/>
                </a:moveTo>
                <a:lnTo>
                  <a:pt x="53788" y="0"/>
                </a:lnTo>
                <a:lnTo>
                  <a:pt x="53788"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3" name="Slika 3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178191">
            <a:off x="409755" y="3275764"/>
            <a:ext cx="2485916" cy="1657277"/>
          </a:xfrm>
          <a:prstGeom prst="rect">
            <a:avLst/>
          </a:prstGeom>
        </p:spPr>
      </p:pic>
      <p:pic>
        <p:nvPicPr>
          <p:cNvPr id="34" name="Slika 3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21248858">
            <a:off x="3255805" y="3232301"/>
            <a:ext cx="2571809" cy="1714539"/>
          </a:xfrm>
          <a:prstGeom prst="rect">
            <a:avLst/>
          </a:prstGeom>
        </p:spPr>
      </p:pic>
      <p:pic>
        <p:nvPicPr>
          <p:cNvPr id="35" name="Slika 3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20649373">
            <a:off x="6081583" y="2637189"/>
            <a:ext cx="2785572" cy="1566884"/>
          </a:xfrm>
          <a:prstGeom prst="rect">
            <a:avLst/>
          </a:prstGeom>
        </p:spPr>
      </p:pic>
      <p:pic>
        <p:nvPicPr>
          <p:cNvPr id="36" name="Slika 3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19466233" flipH="1">
            <a:off x="9246083" y="1239999"/>
            <a:ext cx="2611603" cy="1469026"/>
          </a:xfrm>
          <a:prstGeom prst="rect">
            <a:avLst/>
          </a:prstGeom>
        </p:spPr>
      </p:pic>
      <p:pic>
        <p:nvPicPr>
          <p:cNvPr id="37" name="Slika 36"/>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005138" y="-531962"/>
            <a:ext cx="3164098" cy="3078747"/>
          </a:xfrm>
          <a:prstGeom prst="rect">
            <a:avLst/>
          </a:prstGeom>
        </p:spPr>
      </p:pic>
      <p:pic>
        <p:nvPicPr>
          <p:cNvPr id="41" name="Slika 40"/>
          <p:cNvPicPr>
            <a:picLocks noChangeAspect="1"/>
          </p:cNvPicPr>
          <p:nvPr/>
        </p:nvPicPr>
        <p:blipFill rotWithShape="1">
          <a:blip r:embed="rId25">
            <a:extLst>
              <a:ext uri="{28A0092B-C50C-407E-A947-70E740481C1C}">
                <a14:useLocalDpi xmlns:a14="http://schemas.microsoft.com/office/drawing/2010/main"/>
              </a:ext>
            </a:extLst>
          </a:blip>
          <a:srcRect l="46088" t="35195" r="17362" b="23749"/>
          <a:stretch/>
        </p:blipFill>
        <p:spPr>
          <a:xfrm rot="874633">
            <a:off x="3886052" y="2363957"/>
            <a:ext cx="1156448" cy="1264024"/>
          </a:xfrm>
          <a:prstGeom prst="rect">
            <a:avLst/>
          </a:prstGeom>
        </p:spPr>
      </p:pic>
      <p:pic>
        <p:nvPicPr>
          <p:cNvPr id="43" name="Slika 42"/>
          <p:cNvPicPr>
            <a:picLocks noChangeAspect="1"/>
          </p:cNvPicPr>
          <p:nvPr/>
        </p:nvPicPr>
        <p:blipFill>
          <a:blip r:embed="rId26">
            <a:extLst>
              <a:ext uri="{28A0092B-C50C-407E-A947-70E740481C1C}">
                <a14:useLocalDpi xmlns:a14="http://schemas.microsoft.com/office/drawing/2010/main"/>
              </a:ext>
            </a:extLst>
          </a:blip>
          <a:stretch>
            <a:fillRect/>
          </a:stretch>
        </p:blipFill>
        <p:spPr>
          <a:xfrm rot="2506876">
            <a:off x="1242890" y="2392160"/>
            <a:ext cx="1158340" cy="1261981"/>
          </a:xfrm>
          <a:prstGeom prst="rect">
            <a:avLst/>
          </a:prstGeom>
        </p:spPr>
      </p:pic>
      <p:pic>
        <p:nvPicPr>
          <p:cNvPr id="15" name="Slika 14"/>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8764499" y="3724879"/>
            <a:ext cx="268247" cy="268247"/>
          </a:xfrm>
          <a:prstGeom prst="rect">
            <a:avLst/>
          </a:prstGeom>
        </p:spPr>
      </p:pic>
      <p:pic>
        <p:nvPicPr>
          <p:cNvPr id="16" name="Slika 15"/>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8338701" y="3481738"/>
            <a:ext cx="335309" cy="341406"/>
          </a:xfrm>
          <a:prstGeom prst="rect">
            <a:avLst/>
          </a:prstGeom>
        </p:spPr>
      </p:pic>
      <p:pic>
        <p:nvPicPr>
          <p:cNvPr id="17" name="Slika 16"/>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7661773" y="3066554"/>
            <a:ext cx="646232" cy="536494"/>
          </a:xfrm>
          <a:prstGeom prst="rect">
            <a:avLst/>
          </a:prstGeom>
        </p:spPr>
      </p:pic>
      <p:pic>
        <p:nvPicPr>
          <p:cNvPr id="44" name="Slika 43"/>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6615887" y="1799057"/>
            <a:ext cx="1158340" cy="1261981"/>
          </a:xfrm>
          <a:prstGeom prst="rect">
            <a:avLst/>
          </a:prstGeom>
        </p:spPr>
      </p:pic>
      <p:pic>
        <p:nvPicPr>
          <p:cNvPr id="18" name="Slika 17"/>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7006574" y="2469094"/>
            <a:ext cx="804742" cy="597460"/>
          </a:xfrm>
          <a:prstGeom prst="rect">
            <a:avLst/>
          </a:prstGeom>
        </p:spPr>
      </p:pic>
      <p:sp>
        <p:nvSpPr>
          <p:cNvPr id="39" name="Oblak 38"/>
          <p:cNvSpPr/>
          <p:nvPr/>
        </p:nvSpPr>
        <p:spPr>
          <a:xfrm>
            <a:off x="3832106" y="38174"/>
            <a:ext cx="6466189" cy="2934833"/>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0" name="PoljeZBesedilom 39"/>
          <p:cNvSpPr txBox="1"/>
          <p:nvPr/>
        </p:nvSpPr>
        <p:spPr>
          <a:xfrm>
            <a:off x="4671773" y="663505"/>
            <a:ext cx="6004956" cy="1754326"/>
          </a:xfrm>
          <a:prstGeom prst="rect">
            <a:avLst/>
          </a:prstGeom>
          <a:noFill/>
        </p:spPr>
        <p:txBody>
          <a:bodyPr wrap="square" rtlCol="0">
            <a:spAutoFit/>
          </a:bodyPr>
          <a:lstStyle/>
          <a:p>
            <a:pPr marL="285750" indent="-285750">
              <a:buFont typeface="Arial" panose="020B0604020202020204" pitchFamily="34" charset="0"/>
              <a:buChar char="•"/>
            </a:pPr>
            <a:r>
              <a:rPr lang="sl-SI" dirty="0"/>
              <a:t>kmetijstvo (poljedelstvo in živinoreja)</a:t>
            </a:r>
          </a:p>
          <a:p>
            <a:r>
              <a:rPr lang="sl-SI" dirty="0"/>
              <a:t>Kokoši s petelinom vred danes ne boste morali videti, </a:t>
            </a:r>
          </a:p>
          <a:p>
            <a:r>
              <a:rPr lang="sl-SI" dirty="0"/>
              <a:t>ker so zaposlene z valjenjem jajc. </a:t>
            </a:r>
          </a:p>
          <a:p>
            <a:pPr marL="285750" indent="-285750">
              <a:buFont typeface="Arial" panose="020B0604020202020204" pitchFamily="34" charset="0"/>
              <a:buChar char="•"/>
            </a:pPr>
            <a:r>
              <a:rPr lang="sl-SI" dirty="0"/>
              <a:t>gozdarstvo </a:t>
            </a:r>
          </a:p>
          <a:p>
            <a:pPr marL="285750" indent="-285750">
              <a:buFont typeface="Arial" panose="020B0604020202020204" pitchFamily="34" charset="0"/>
              <a:buChar char="•"/>
            </a:pPr>
            <a:r>
              <a:rPr lang="sl-SI" dirty="0"/>
              <a:t>vinogradništvo in sadjarstvo</a:t>
            </a:r>
          </a:p>
          <a:p>
            <a:pPr marL="285750" indent="-285750">
              <a:buFont typeface="Arial" panose="020B0604020202020204" pitchFamily="34" charset="0"/>
              <a:buChar char="•"/>
            </a:pPr>
            <a:r>
              <a:rPr lang="sl-SI" dirty="0"/>
              <a:t>Čebelarstvo … in še mnogo več.  </a:t>
            </a:r>
          </a:p>
        </p:txBody>
      </p:sp>
      <p:pic>
        <p:nvPicPr>
          <p:cNvPr id="28" name="Slika 27"/>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8715" y="-13447"/>
            <a:ext cx="12283440" cy="6939873"/>
          </a:xfrm>
          <a:prstGeom prst="rect">
            <a:avLst/>
          </a:prstGeom>
        </p:spPr>
      </p:pic>
      <p:sp>
        <p:nvSpPr>
          <p:cNvPr id="45" name="PoljeZBesedilom 44"/>
          <p:cNvSpPr txBox="1"/>
          <p:nvPr/>
        </p:nvSpPr>
        <p:spPr>
          <a:xfrm>
            <a:off x="3057497" y="775168"/>
            <a:ext cx="6004956" cy="1200329"/>
          </a:xfrm>
          <a:prstGeom prst="rect">
            <a:avLst/>
          </a:prstGeom>
          <a:noFill/>
        </p:spPr>
        <p:txBody>
          <a:bodyPr wrap="square" rtlCol="0">
            <a:spAutoFit/>
          </a:bodyPr>
          <a:lstStyle/>
          <a:p>
            <a:pPr marL="285750" indent="-285750">
              <a:buFont typeface="Arial" panose="020B0604020202020204" pitchFamily="34" charset="0"/>
              <a:buChar char="•"/>
            </a:pPr>
            <a:r>
              <a:rPr lang="sl-SI" dirty="0"/>
              <a:t>Pri nas imamo poljedelstvo in živinorejo. Veliko imamo ponijev in konj, ki privabijo številne turiste. </a:t>
            </a:r>
          </a:p>
          <a:p>
            <a:pPr marL="285750" indent="-285750">
              <a:buFont typeface="Arial" panose="020B0604020202020204" pitchFamily="34" charset="0"/>
              <a:buChar char="•"/>
            </a:pPr>
            <a:r>
              <a:rPr lang="sl-SI" dirty="0"/>
              <a:t>Ogrevamo pa se s pomočjo sončne elektrarne. </a:t>
            </a:r>
          </a:p>
          <a:p>
            <a:pPr marL="285750" indent="-285750">
              <a:buFont typeface="Arial" panose="020B0604020202020204" pitchFamily="34" charset="0"/>
              <a:buChar char="•"/>
            </a:pPr>
            <a:endParaRPr lang="sl-SI" dirty="0"/>
          </a:p>
        </p:txBody>
      </p:sp>
    </p:spTree>
    <p:extLst>
      <p:ext uri="{BB962C8B-B14F-4D97-AF65-F5344CB8AC3E}">
        <p14:creationId xmlns:p14="http://schemas.microsoft.com/office/powerpoint/2010/main" val="3482431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44444E-6 L -0.00442 1.06783 " pathEditMode="relative" rAng="0" ptsTypes="AA">
                                      <p:cBhvr>
                                        <p:cTn id="6" dur="2000" fill="hold"/>
                                        <p:tgtEl>
                                          <p:spTgt spid="28"/>
                                        </p:tgtEl>
                                        <p:attrNameLst>
                                          <p:attrName>ppt_x</p:attrName>
                                          <p:attrName>ppt_y</p:attrName>
                                        </p:attrNameLst>
                                      </p:cBhvr>
                                      <p:rCtr x="-221" y="5338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22" presetClass="exit" presetSubtype="4" fill="hold" nodeType="withEffect">
                                  <p:stCondLst>
                                    <p:cond delay="0"/>
                                  </p:stCondLst>
                                  <p:childTnLst>
                                    <p:animEffect transition="out" filter="wipe(down)">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22" presetClass="exit" presetSubtype="4" fill="hold" nodeType="withEffect">
                                  <p:stCondLst>
                                    <p:cond delay="0"/>
                                  </p:stCondLst>
                                  <p:childTnLst>
                                    <p:animEffect transition="out" filter="wipe(down)">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par>
                                <p:cTn id="91" presetID="22" presetClass="exit" presetSubtype="4" fill="hold" nodeType="withEffect">
                                  <p:stCondLst>
                                    <p:cond delay="0"/>
                                  </p:stCondLst>
                                  <p:childTnLst>
                                    <p:animEffect transition="out" filter="wipe(down)">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22" presetClass="exit" presetSubtype="4" fill="hold" nodeType="withEffect">
                                  <p:stCondLst>
                                    <p:cond delay="0"/>
                                  </p:stCondLst>
                                  <p:childTnLst>
                                    <p:animEffect transition="out" filter="wipe(down)">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22" presetClass="exit" presetSubtype="4" fill="hold" nodeType="withEffect">
                                  <p:stCondLst>
                                    <p:cond delay="0"/>
                                  </p:stCondLst>
                                  <p:childTnLst>
                                    <p:animEffect transition="out" filter="wipe(down)">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par>
                                <p:cTn id="100" presetID="22" presetClass="exit" presetSubtype="4" fill="hold" nodeType="withEffect">
                                  <p:stCondLst>
                                    <p:cond delay="0"/>
                                  </p:stCondLst>
                                  <p:childTnLst>
                                    <p:animEffect transition="out" filter="wipe(down)">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22" presetClass="exit" presetSubtype="4" fill="hold" nodeType="withEffect">
                                  <p:stCondLst>
                                    <p:cond delay="0"/>
                                  </p:stCondLst>
                                  <p:childTnLst>
                                    <p:animEffect transition="out" filter="wipe(down)">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22" presetClass="exit" presetSubtype="4" fill="hold" nodeType="withEffect">
                                  <p:stCondLst>
                                    <p:cond delay="0"/>
                                  </p:stCondLst>
                                  <p:childTnLst>
                                    <p:animEffect transition="out" filter="wipe(down)">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childTnLst>
                          </p:cTn>
                        </p:par>
                        <p:par>
                          <p:cTn id="109" fill="hold">
                            <p:stCondLst>
                              <p:cond delay="500"/>
                            </p:stCondLst>
                            <p:childTnLst>
                              <p:par>
                                <p:cTn id="110" presetID="1" presetClass="entr" presetSubtype="0"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childTnLst>
                                </p:cTn>
                              </p:par>
                            </p:childTnLst>
                          </p:cTn>
                        </p:par>
                        <p:par>
                          <p:cTn id="112" fill="hold">
                            <p:stCondLst>
                              <p:cond delay="500"/>
                            </p:stCondLst>
                            <p:childTnLst>
                              <p:par>
                                <p:cTn id="113" presetID="2" presetClass="entr" presetSubtype="2" fill="hold" nodeType="after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1+#ppt_w/2"/>
                                          </p:val>
                                        </p:tav>
                                        <p:tav tm="100000">
                                          <p:val>
                                            <p:strVal val="#ppt_x"/>
                                          </p:val>
                                        </p:tav>
                                      </p:tavLst>
                                    </p:anim>
                                    <p:anim calcmode="lin" valueType="num">
                                      <p:cBhvr additive="base">
                                        <p:cTn id="116" dur="500" fill="hold"/>
                                        <p:tgtEl>
                                          <p:spTgt spid="38"/>
                                        </p:tgtEl>
                                        <p:attrNameLst>
                                          <p:attrName>ppt_y</p:attrName>
                                        </p:attrNameLst>
                                      </p:cBhvr>
                                      <p:tavLst>
                                        <p:tav tm="0">
                                          <p:val>
                                            <p:strVal val="#ppt_y"/>
                                          </p:val>
                                        </p:tav>
                                        <p:tav tm="100000">
                                          <p:val>
                                            <p:strVal val="#ppt_y"/>
                                          </p:val>
                                        </p:tav>
                                      </p:tavLst>
                                    </p:anim>
                                  </p:childTnLst>
                                </p:cTn>
                              </p:par>
                            </p:childTnLst>
                          </p:cTn>
                        </p:par>
                        <p:par>
                          <p:cTn id="117" fill="hold">
                            <p:stCondLst>
                              <p:cond delay="1000"/>
                            </p:stCondLst>
                            <p:childTnLst>
                              <p:par>
                                <p:cTn id="118" presetID="1" presetClass="entr" presetSubtype="0" fill="hold" nodeType="afterEffect">
                                  <p:stCondLst>
                                    <p:cond delay="0"/>
                                  </p:stCondLst>
                                  <p:childTnLst>
                                    <p:set>
                                      <p:cBhvr>
                                        <p:cTn id="119" dur="1" fill="hold">
                                          <p:stCondLst>
                                            <p:cond delay="0"/>
                                          </p:stCondLst>
                                        </p:cTn>
                                        <p:tgtEl>
                                          <p:spTgt spid="15"/>
                                        </p:tgtEl>
                                        <p:attrNameLst>
                                          <p:attrName>style.visibility</p:attrName>
                                        </p:attrNameLst>
                                      </p:cBhvr>
                                      <p:to>
                                        <p:strVal val="visible"/>
                                      </p:to>
                                    </p:set>
                                  </p:childTnLst>
                                </p:cTn>
                              </p:par>
                            </p:childTnLst>
                          </p:cTn>
                        </p:par>
                        <p:par>
                          <p:cTn id="120" fill="hold">
                            <p:stCondLst>
                              <p:cond delay="1000"/>
                            </p:stCondLst>
                            <p:childTnLst>
                              <p:par>
                                <p:cTn id="121" presetID="1" presetClass="entr" presetSubtype="0" fill="hold" nodeType="afterEffect">
                                  <p:stCondLst>
                                    <p:cond delay="0"/>
                                  </p:stCondLst>
                                  <p:childTnLst>
                                    <p:set>
                                      <p:cBhvr>
                                        <p:cTn id="122" dur="1" fill="hold">
                                          <p:stCondLst>
                                            <p:cond delay="0"/>
                                          </p:stCondLst>
                                        </p:cTn>
                                        <p:tgtEl>
                                          <p:spTgt spid="16"/>
                                        </p:tgtEl>
                                        <p:attrNameLst>
                                          <p:attrName>style.visibility</p:attrName>
                                        </p:attrNameLst>
                                      </p:cBhvr>
                                      <p:to>
                                        <p:strVal val="visible"/>
                                      </p:to>
                                    </p:set>
                                  </p:childTnLst>
                                </p:cTn>
                              </p:par>
                            </p:childTnLst>
                          </p:cTn>
                        </p:par>
                        <p:par>
                          <p:cTn id="123" fill="hold">
                            <p:stCondLst>
                              <p:cond delay="1000"/>
                            </p:stCondLst>
                            <p:childTnLst>
                              <p:par>
                                <p:cTn id="124" presetID="1" presetClass="entr" presetSubtype="0" fill="hold" nodeType="afterEffect">
                                  <p:stCondLst>
                                    <p:cond delay="0"/>
                                  </p:stCondLst>
                                  <p:childTnLst>
                                    <p:set>
                                      <p:cBhvr>
                                        <p:cTn id="125" dur="1" fill="hold">
                                          <p:stCondLst>
                                            <p:cond delay="0"/>
                                          </p:stCondLst>
                                        </p:cTn>
                                        <p:tgtEl>
                                          <p:spTgt spid="17"/>
                                        </p:tgtEl>
                                        <p:attrNameLst>
                                          <p:attrName>style.visibility</p:attrName>
                                        </p:attrNameLst>
                                      </p:cBhvr>
                                      <p:to>
                                        <p:strVal val="visible"/>
                                      </p:to>
                                    </p:set>
                                  </p:childTnLst>
                                </p:cTn>
                              </p:par>
                            </p:childTnLst>
                          </p:cTn>
                        </p:par>
                        <p:par>
                          <p:cTn id="126" fill="hold">
                            <p:stCondLst>
                              <p:cond delay="1000"/>
                            </p:stCondLst>
                            <p:childTnLst>
                              <p:par>
                                <p:cTn id="127" presetID="1" presetClass="entr" presetSubtype="0" fill="hold" grpId="0" nodeType="afterEffect">
                                  <p:stCondLst>
                                    <p:cond delay="0"/>
                                  </p:stCondLst>
                                  <p:childTnLst>
                                    <p:set>
                                      <p:cBhvr>
                                        <p:cTn id="128" dur="1" fill="hold">
                                          <p:stCondLst>
                                            <p:cond delay="0"/>
                                          </p:stCondLst>
                                        </p:cTn>
                                        <p:tgtEl>
                                          <p:spTgt spid="39"/>
                                        </p:tgtEl>
                                        <p:attrNameLst>
                                          <p:attrName>style.visibility</p:attrName>
                                        </p:attrNameLst>
                                      </p:cBhvr>
                                      <p:to>
                                        <p:strVal val="visible"/>
                                      </p:to>
                                    </p:set>
                                  </p:childTnLst>
                                </p:cTn>
                              </p:par>
                              <p:par>
                                <p:cTn id="129" presetID="47" presetClass="entr" presetSubtype="0" fill="hold" nodeType="withEffect">
                                  <p:stCondLst>
                                    <p:cond delay="0"/>
                                  </p:stCondLst>
                                  <p:childTnLst>
                                    <p:set>
                                      <p:cBhvr>
                                        <p:cTn id="130" dur="1" fill="hold">
                                          <p:stCondLst>
                                            <p:cond delay="0"/>
                                          </p:stCondLst>
                                        </p:cTn>
                                        <p:tgtEl>
                                          <p:spTgt spid="40">
                                            <p:txEl>
                                              <p:pRg st="0" end="0"/>
                                            </p:txEl>
                                          </p:spTgt>
                                        </p:tgtEl>
                                        <p:attrNameLst>
                                          <p:attrName>style.visibility</p:attrName>
                                        </p:attrNameLst>
                                      </p:cBhvr>
                                      <p:to>
                                        <p:strVal val="visible"/>
                                      </p:to>
                                    </p:set>
                                    <p:animEffect transition="in" filter="fade">
                                      <p:cBhvr>
                                        <p:cTn id="131" dur="1000"/>
                                        <p:tgtEl>
                                          <p:spTgt spid="40">
                                            <p:txEl>
                                              <p:pRg st="0" end="0"/>
                                            </p:txEl>
                                          </p:spTgt>
                                        </p:tgtEl>
                                      </p:cBhvr>
                                    </p:animEffect>
                                    <p:anim calcmode="lin" valueType="num">
                                      <p:cBhvr>
                                        <p:cTn id="132"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33" dur="1000" fill="hold"/>
                                        <p:tgtEl>
                                          <p:spTgt spid="40">
                                            <p:txEl>
                                              <p:pRg st="0" end="0"/>
                                            </p:txEl>
                                          </p:spTgt>
                                        </p:tgtEl>
                                        <p:attrNameLst>
                                          <p:attrName>ppt_y</p:attrName>
                                        </p:attrNameLst>
                                      </p:cBhvr>
                                      <p:tavLst>
                                        <p:tav tm="0">
                                          <p:val>
                                            <p:strVal val="#ppt_y-.1"/>
                                          </p:val>
                                        </p:tav>
                                        <p:tav tm="100000">
                                          <p:val>
                                            <p:strVal val="#ppt_y"/>
                                          </p:val>
                                        </p:tav>
                                      </p:tavLst>
                                    </p:anim>
                                  </p:childTnLst>
                                </p:cTn>
                              </p:par>
                              <p:par>
                                <p:cTn id="134" presetID="47" presetClass="entr" presetSubtype="0" fill="hold" nodeType="withEffect">
                                  <p:stCondLst>
                                    <p:cond delay="0"/>
                                  </p:stCondLst>
                                  <p:childTnLst>
                                    <p:set>
                                      <p:cBhvr>
                                        <p:cTn id="135" dur="1" fill="hold">
                                          <p:stCondLst>
                                            <p:cond delay="0"/>
                                          </p:stCondLst>
                                        </p:cTn>
                                        <p:tgtEl>
                                          <p:spTgt spid="40">
                                            <p:txEl>
                                              <p:pRg st="1" end="1"/>
                                            </p:txEl>
                                          </p:spTgt>
                                        </p:tgtEl>
                                        <p:attrNameLst>
                                          <p:attrName>style.visibility</p:attrName>
                                        </p:attrNameLst>
                                      </p:cBhvr>
                                      <p:to>
                                        <p:strVal val="visible"/>
                                      </p:to>
                                    </p:set>
                                    <p:animEffect transition="in" filter="fade">
                                      <p:cBhvr>
                                        <p:cTn id="136" dur="1000"/>
                                        <p:tgtEl>
                                          <p:spTgt spid="40">
                                            <p:txEl>
                                              <p:pRg st="1" end="1"/>
                                            </p:txEl>
                                          </p:spTgt>
                                        </p:tgtEl>
                                      </p:cBhvr>
                                    </p:animEffect>
                                    <p:anim calcmode="lin" valueType="num">
                                      <p:cBhvr>
                                        <p:cTn id="137"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138" dur="1000" fill="hold"/>
                                        <p:tgtEl>
                                          <p:spTgt spid="40">
                                            <p:txEl>
                                              <p:pRg st="1" end="1"/>
                                            </p:txEl>
                                          </p:spTgt>
                                        </p:tgtEl>
                                        <p:attrNameLst>
                                          <p:attrName>ppt_y</p:attrName>
                                        </p:attrNameLst>
                                      </p:cBhvr>
                                      <p:tavLst>
                                        <p:tav tm="0">
                                          <p:val>
                                            <p:strVal val="#ppt_y-.1"/>
                                          </p:val>
                                        </p:tav>
                                        <p:tav tm="100000">
                                          <p:val>
                                            <p:strVal val="#ppt_y"/>
                                          </p:val>
                                        </p:tav>
                                      </p:tavLst>
                                    </p:anim>
                                  </p:childTnLst>
                                </p:cTn>
                              </p:par>
                              <p:par>
                                <p:cTn id="139" presetID="47" presetClass="entr" presetSubtype="0" fill="hold" nodeType="withEffect">
                                  <p:stCondLst>
                                    <p:cond delay="0"/>
                                  </p:stCondLst>
                                  <p:childTnLst>
                                    <p:set>
                                      <p:cBhvr>
                                        <p:cTn id="140" dur="1" fill="hold">
                                          <p:stCondLst>
                                            <p:cond delay="0"/>
                                          </p:stCondLst>
                                        </p:cTn>
                                        <p:tgtEl>
                                          <p:spTgt spid="40">
                                            <p:txEl>
                                              <p:pRg st="2" end="2"/>
                                            </p:txEl>
                                          </p:spTgt>
                                        </p:tgtEl>
                                        <p:attrNameLst>
                                          <p:attrName>style.visibility</p:attrName>
                                        </p:attrNameLst>
                                      </p:cBhvr>
                                      <p:to>
                                        <p:strVal val="visible"/>
                                      </p:to>
                                    </p:set>
                                    <p:animEffect transition="in" filter="fade">
                                      <p:cBhvr>
                                        <p:cTn id="141" dur="1000"/>
                                        <p:tgtEl>
                                          <p:spTgt spid="40">
                                            <p:txEl>
                                              <p:pRg st="2" end="2"/>
                                            </p:txEl>
                                          </p:spTgt>
                                        </p:tgtEl>
                                      </p:cBhvr>
                                    </p:animEffect>
                                    <p:anim calcmode="lin" valueType="num">
                                      <p:cBhvr>
                                        <p:cTn id="142"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143" dur="1000" fill="hold"/>
                                        <p:tgtEl>
                                          <p:spTgt spid="40">
                                            <p:txEl>
                                              <p:pRg st="2" end="2"/>
                                            </p:txEl>
                                          </p:spTgt>
                                        </p:tgtEl>
                                        <p:attrNameLst>
                                          <p:attrName>ppt_y</p:attrName>
                                        </p:attrNameLst>
                                      </p:cBhvr>
                                      <p:tavLst>
                                        <p:tav tm="0">
                                          <p:val>
                                            <p:strVal val="#ppt_y-.1"/>
                                          </p:val>
                                        </p:tav>
                                        <p:tav tm="100000">
                                          <p:val>
                                            <p:strVal val="#ppt_y"/>
                                          </p:val>
                                        </p:tav>
                                      </p:tavLst>
                                    </p:anim>
                                  </p:childTnLst>
                                </p:cTn>
                              </p:par>
                              <p:par>
                                <p:cTn id="144" presetID="47" presetClass="entr" presetSubtype="0" fill="hold" nodeType="withEffect">
                                  <p:stCondLst>
                                    <p:cond delay="0"/>
                                  </p:stCondLst>
                                  <p:childTnLst>
                                    <p:set>
                                      <p:cBhvr>
                                        <p:cTn id="145" dur="1" fill="hold">
                                          <p:stCondLst>
                                            <p:cond delay="0"/>
                                          </p:stCondLst>
                                        </p:cTn>
                                        <p:tgtEl>
                                          <p:spTgt spid="40">
                                            <p:txEl>
                                              <p:pRg st="3" end="3"/>
                                            </p:txEl>
                                          </p:spTgt>
                                        </p:tgtEl>
                                        <p:attrNameLst>
                                          <p:attrName>style.visibility</p:attrName>
                                        </p:attrNameLst>
                                      </p:cBhvr>
                                      <p:to>
                                        <p:strVal val="visible"/>
                                      </p:to>
                                    </p:set>
                                    <p:animEffect transition="in" filter="fade">
                                      <p:cBhvr>
                                        <p:cTn id="146" dur="1000"/>
                                        <p:tgtEl>
                                          <p:spTgt spid="40">
                                            <p:txEl>
                                              <p:pRg st="3" end="3"/>
                                            </p:txEl>
                                          </p:spTgt>
                                        </p:tgtEl>
                                      </p:cBhvr>
                                    </p:animEffect>
                                    <p:anim calcmode="lin" valueType="num">
                                      <p:cBhvr>
                                        <p:cTn id="147" dur="1000" fill="hold"/>
                                        <p:tgtEl>
                                          <p:spTgt spid="40">
                                            <p:txEl>
                                              <p:pRg st="3" end="3"/>
                                            </p:txEl>
                                          </p:spTgt>
                                        </p:tgtEl>
                                        <p:attrNameLst>
                                          <p:attrName>ppt_x</p:attrName>
                                        </p:attrNameLst>
                                      </p:cBhvr>
                                      <p:tavLst>
                                        <p:tav tm="0">
                                          <p:val>
                                            <p:strVal val="#ppt_x"/>
                                          </p:val>
                                        </p:tav>
                                        <p:tav tm="100000">
                                          <p:val>
                                            <p:strVal val="#ppt_x"/>
                                          </p:val>
                                        </p:tav>
                                      </p:tavLst>
                                    </p:anim>
                                    <p:anim calcmode="lin" valueType="num">
                                      <p:cBhvr>
                                        <p:cTn id="148" dur="1000" fill="hold"/>
                                        <p:tgtEl>
                                          <p:spTgt spid="40">
                                            <p:txEl>
                                              <p:pRg st="3" end="3"/>
                                            </p:txEl>
                                          </p:spTgt>
                                        </p:tgtEl>
                                        <p:attrNameLst>
                                          <p:attrName>ppt_y</p:attrName>
                                        </p:attrNameLst>
                                      </p:cBhvr>
                                      <p:tavLst>
                                        <p:tav tm="0">
                                          <p:val>
                                            <p:strVal val="#ppt_y-.1"/>
                                          </p:val>
                                        </p:tav>
                                        <p:tav tm="100000">
                                          <p:val>
                                            <p:strVal val="#ppt_y"/>
                                          </p:val>
                                        </p:tav>
                                      </p:tavLst>
                                    </p:anim>
                                  </p:childTnLst>
                                </p:cTn>
                              </p:par>
                              <p:par>
                                <p:cTn id="149" presetID="47" presetClass="entr" presetSubtype="0" fill="hold" nodeType="withEffect">
                                  <p:stCondLst>
                                    <p:cond delay="0"/>
                                  </p:stCondLst>
                                  <p:childTnLst>
                                    <p:set>
                                      <p:cBhvr>
                                        <p:cTn id="150" dur="1" fill="hold">
                                          <p:stCondLst>
                                            <p:cond delay="0"/>
                                          </p:stCondLst>
                                        </p:cTn>
                                        <p:tgtEl>
                                          <p:spTgt spid="40">
                                            <p:txEl>
                                              <p:pRg st="4" end="4"/>
                                            </p:txEl>
                                          </p:spTgt>
                                        </p:tgtEl>
                                        <p:attrNameLst>
                                          <p:attrName>style.visibility</p:attrName>
                                        </p:attrNameLst>
                                      </p:cBhvr>
                                      <p:to>
                                        <p:strVal val="visible"/>
                                      </p:to>
                                    </p:set>
                                    <p:animEffect transition="in" filter="fade">
                                      <p:cBhvr>
                                        <p:cTn id="151" dur="1000"/>
                                        <p:tgtEl>
                                          <p:spTgt spid="40">
                                            <p:txEl>
                                              <p:pRg st="4" end="4"/>
                                            </p:txEl>
                                          </p:spTgt>
                                        </p:tgtEl>
                                      </p:cBhvr>
                                    </p:animEffect>
                                    <p:anim calcmode="lin" valueType="num">
                                      <p:cBhvr>
                                        <p:cTn id="152" dur="1000" fill="hold"/>
                                        <p:tgtEl>
                                          <p:spTgt spid="40">
                                            <p:txEl>
                                              <p:pRg st="4" end="4"/>
                                            </p:txEl>
                                          </p:spTgt>
                                        </p:tgtEl>
                                        <p:attrNameLst>
                                          <p:attrName>ppt_x</p:attrName>
                                        </p:attrNameLst>
                                      </p:cBhvr>
                                      <p:tavLst>
                                        <p:tav tm="0">
                                          <p:val>
                                            <p:strVal val="#ppt_x"/>
                                          </p:val>
                                        </p:tav>
                                        <p:tav tm="100000">
                                          <p:val>
                                            <p:strVal val="#ppt_x"/>
                                          </p:val>
                                        </p:tav>
                                      </p:tavLst>
                                    </p:anim>
                                    <p:anim calcmode="lin" valueType="num">
                                      <p:cBhvr>
                                        <p:cTn id="153" dur="1000" fill="hold"/>
                                        <p:tgtEl>
                                          <p:spTgt spid="40">
                                            <p:txEl>
                                              <p:pRg st="4" end="4"/>
                                            </p:txEl>
                                          </p:spTgt>
                                        </p:tgtEl>
                                        <p:attrNameLst>
                                          <p:attrName>ppt_y</p:attrName>
                                        </p:attrNameLst>
                                      </p:cBhvr>
                                      <p:tavLst>
                                        <p:tav tm="0">
                                          <p:val>
                                            <p:strVal val="#ppt_y-.1"/>
                                          </p:val>
                                        </p:tav>
                                        <p:tav tm="100000">
                                          <p:val>
                                            <p:strVal val="#ppt_y"/>
                                          </p:val>
                                        </p:tav>
                                      </p:tavLst>
                                    </p:anim>
                                  </p:childTnLst>
                                </p:cTn>
                              </p:par>
                              <p:par>
                                <p:cTn id="154" presetID="47" presetClass="entr" presetSubtype="0" fill="hold" nodeType="withEffect">
                                  <p:stCondLst>
                                    <p:cond delay="0"/>
                                  </p:stCondLst>
                                  <p:childTnLst>
                                    <p:set>
                                      <p:cBhvr>
                                        <p:cTn id="155" dur="1" fill="hold">
                                          <p:stCondLst>
                                            <p:cond delay="0"/>
                                          </p:stCondLst>
                                        </p:cTn>
                                        <p:tgtEl>
                                          <p:spTgt spid="40">
                                            <p:txEl>
                                              <p:pRg st="5" end="5"/>
                                            </p:txEl>
                                          </p:spTgt>
                                        </p:tgtEl>
                                        <p:attrNameLst>
                                          <p:attrName>style.visibility</p:attrName>
                                        </p:attrNameLst>
                                      </p:cBhvr>
                                      <p:to>
                                        <p:strVal val="visible"/>
                                      </p:to>
                                    </p:set>
                                    <p:animEffect transition="in" filter="fade">
                                      <p:cBhvr>
                                        <p:cTn id="156" dur="1000"/>
                                        <p:tgtEl>
                                          <p:spTgt spid="40">
                                            <p:txEl>
                                              <p:pRg st="5" end="5"/>
                                            </p:txEl>
                                          </p:spTgt>
                                        </p:tgtEl>
                                      </p:cBhvr>
                                    </p:animEffect>
                                    <p:anim calcmode="lin" valueType="num">
                                      <p:cBhvr>
                                        <p:cTn id="157" dur="1000" fill="hold"/>
                                        <p:tgtEl>
                                          <p:spTgt spid="4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4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44"/>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35"/>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3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3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40">
                                            <p:txEl>
                                              <p:pRg st="0" end="0"/>
                                            </p:txEl>
                                          </p:spTgt>
                                        </p:tgtEl>
                                      </p:cBhvr>
                                    </p:animEffect>
                                    <p:set>
                                      <p:cBhvr>
                                        <p:cTn id="181" dur="1" fill="hold">
                                          <p:stCondLst>
                                            <p:cond delay="499"/>
                                          </p:stCondLst>
                                        </p:cTn>
                                        <p:tgtEl>
                                          <p:spTgt spid="40">
                                            <p:txEl>
                                              <p:pRg st="0" end="0"/>
                                            </p:txEl>
                                          </p:spTgt>
                                        </p:tgtEl>
                                        <p:attrNameLst>
                                          <p:attrName>style.visibility</p:attrName>
                                        </p:attrNameLst>
                                      </p:cBhvr>
                                      <p:to>
                                        <p:strVal val="hidden"/>
                                      </p:to>
                                    </p:set>
                                  </p:childTnLst>
                                </p:cTn>
                              </p:par>
                              <p:par>
                                <p:cTn id="182" presetID="10" presetClass="exit" presetSubtype="0" fill="hold" grpId="0" nodeType="withEffect">
                                  <p:stCondLst>
                                    <p:cond delay="0"/>
                                  </p:stCondLst>
                                  <p:childTnLst>
                                    <p:animEffect transition="out" filter="fade">
                                      <p:cBhvr>
                                        <p:cTn id="183" dur="500"/>
                                        <p:tgtEl>
                                          <p:spTgt spid="40">
                                            <p:txEl>
                                              <p:pRg st="1" end="1"/>
                                            </p:txEl>
                                          </p:spTgt>
                                        </p:tgtEl>
                                      </p:cBhvr>
                                    </p:animEffect>
                                    <p:set>
                                      <p:cBhvr>
                                        <p:cTn id="184" dur="1" fill="hold">
                                          <p:stCondLst>
                                            <p:cond delay="499"/>
                                          </p:stCondLst>
                                        </p:cTn>
                                        <p:tgtEl>
                                          <p:spTgt spid="40">
                                            <p:txEl>
                                              <p:pRg st="1" end="1"/>
                                            </p:txEl>
                                          </p:spTgt>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500"/>
                                        <p:tgtEl>
                                          <p:spTgt spid="40">
                                            <p:txEl>
                                              <p:pRg st="2" end="2"/>
                                            </p:txEl>
                                          </p:spTgt>
                                        </p:tgtEl>
                                      </p:cBhvr>
                                    </p:animEffect>
                                    <p:set>
                                      <p:cBhvr>
                                        <p:cTn id="187" dur="1" fill="hold">
                                          <p:stCondLst>
                                            <p:cond delay="499"/>
                                          </p:stCondLst>
                                        </p:cTn>
                                        <p:tgtEl>
                                          <p:spTgt spid="40">
                                            <p:txEl>
                                              <p:pRg st="2" end="2"/>
                                            </p:txEl>
                                          </p:spTgt>
                                        </p:tgtEl>
                                        <p:attrNameLst>
                                          <p:attrName>style.visibility</p:attrName>
                                        </p:attrNameLst>
                                      </p:cBhvr>
                                      <p:to>
                                        <p:strVal val="hidden"/>
                                      </p:to>
                                    </p:set>
                                  </p:childTnLst>
                                </p:cTn>
                              </p:par>
                              <p:par>
                                <p:cTn id="188" presetID="10" presetClass="exit" presetSubtype="0" fill="hold" grpId="0" nodeType="withEffect">
                                  <p:stCondLst>
                                    <p:cond delay="0"/>
                                  </p:stCondLst>
                                  <p:childTnLst>
                                    <p:animEffect transition="out" filter="fade">
                                      <p:cBhvr>
                                        <p:cTn id="189" dur="500"/>
                                        <p:tgtEl>
                                          <p:spTgt spid="40">
                                            <p:txEl>
                                              <p:pRg st="3" end="3"/>
                                            </p:txEl>
                                          </p:spTgt>
                                        </p:tgtEl>
                                      </p:cBhvr>
                                    </p:animEffect>
                                    <p:set>
                                      <p:cBhvr>
                                        <p:cTn id="190" dur="1" fill="hold">
                                          <p:stCondLst>
                                            <p:cond delay="499"/>
                                          </p:stCondLst>
                                        </p:cTn>
                                        <p:tgtEl>
                                          <p:spTgt spid="40">
                                            <p:txEl>
                                              <p:pRg st="3" end="3"/>
                                            </p:txEl>
                                          </p:spTgt>
                                        </p:tgtEl>
                                        <p:attrNameLst>
                                          <p:attrName>style.visibility</p:attrName>
                                        </p:attrNameLst>
                                      </p:cBhvr>
                                      <p:to>
                                        <p:strVal val="hidden"/>
                                      </p:to>
                                    </p:set>
                                  </p:childTnLst>
                                </p:cTn>
                              </p:par>
                              <p:par>
                                <p:cTn id="191" presetID="10" presetClass="exit" presetSubtype="0" fill="hold" grpId="0" nodeType="withEffect">
                                  <p:stCondLst>
                                    <p:cond delay="0"/>
                                  </p:stCondLst>
                                  <p:childTnLst>
                                    <p:animEffect transition="out" filter="fade">
                                      <p:cBhvr>
                                        <p:cTn id="192" dur="500"/>
                                        <p:tgtEl>
                                          <p:spTgt spid="40">
                                            <p:txEl>
                                              <p:pRg st="4" end="4"/>
                                            </p:txEl>
                                          </p:spTgt>
                                        </p:tgtEl>
                                      </p:cBhvr>
                                    </p:animEffect>
                                    <p:set>
                                      <p:cBhvr>
                                        <p:cTn id="193" dur="1" fill="hold">
                                          <p:stCondLst>
                                            <p:cond delay="499"/>
                                          </p:stCondLst>
                                        </p:cTn>
                                        <p:tgtEl>
                                          <p:spTgt spid="40">
                                            <p:txEl>
                                              <p:pRg st="4" end="4"/>
                                            </p:txEl>
                                          </p:spTgt>
                                        </p:tgtEl>
                                        <p:attrNameLst>
                                          <p:attrName>style.visibility</p:attrName>
                                        </p:attrNameLst>
                                      </p:cBhvr>
                                      <p:to>
                                        <p:strVal val="hidden"/>
                                      </p:to>
                                    </p:set>
                                  </p:childTnLst>
                                </p:cTn>
                              </p:par>
                              <p:par>
                                <p:cTn id="194" presetID="10" presetClass="exit" presetSubtype="0" fill="hold" grpId="0" nodeType="withEffect">
                                  <p:stCondLst>
                                    <p:cond delay="0"/>
                                  </p:stCondLst>
                                  <p:childTnLst>
                                    <p:animEffect transition="out" filter="fade">
                                      <p:cBhvr>
                                        <p:cTn id="195" dur="500"/>
                                        <p:tgtEl>
                                          <p:spTgt spid="40">
                                            <p:txEl>
                                              <p:pRg st="5" end="5"/>
                                            </p:txEl>
                                          </p:spTgt>
                                        </p:tgtEl>
                                      </p:cBhvr>
                                    </p:animEffect>
                                    <p:set>
                                      <p:cBhvr>
                                        <p:cTn id="196" dur="1" fill="hold">
                                          <p:stCondLst>
                                            <p:cond delay="499"/>
                                          </p:stCondLst>
                                        </p:cTn>
                                        <p:tgtEl>
                                          <p:spTgt spid="40">
                                            <p:txEl>
                                              <p:pRg st="5" end="5"/>
                                            </p:txEl>
                                          </p:spTgt>
                                        </p:tgtEl>
                                        <p:attrNameLst>
                                          <p:attrName>style.visibility</p:attrName>
                                        </p:attrNameLst>
                                      </p:cBhvr>
                                      <p:to>
                                        <p:strVal val="hidden"/>
                                      </p:to>
                                    </p:set>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5"/>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16"/>
                                        </p:tgtEl>
                                        <p:attrNameLst>
                                          <p:attrName>style.visibility</p:attrName>
                                        </p:attrNameLst>
                                      </p:cBhvr>
                                      <p:to>
                                        <p:strVal val="hidden"/>
                                      </p:to>
                                    </p:set>
                                  </p:childTnLst>
                                </p:cTn>
                              </p:par>
                              <p:par>
                                <p:cTn id="202" presetID="1" presetClass="exit" presetSubtype="0" fill="hold" nodeType="withEffect">
                                  <p:stCondLst>
                                    <p:cond delay="0"/>
                                  </p:stCondLst>
                                  <p:childTnLst>
                                    <p:set>
                                      <p:cBhvr>
                                        <p:cTn id="203" dur="1" fill="hold">
                                          <p:stCondLst>
                                            <p:cond delay="0"/>
                                          </p:stCondLst>
                                        </p:cTn>
                                        <p:tgtEl>
                                          <p:spTgt spid="17"/>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39"/>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2" presetClass="exit" presetSubtype="8" fill="hold" nodeType="clickEffect">
                                  <p:stCondLst>
                                    <p:cond delay="0"/>
                                  </p:stCondLst>
                                  <p:childTnLst>
                                    <p:anim calcmode="lin" valueType="num">
                                      <p:cBhvr additive="base">
                                        <p:cTn id="209" dur="500"/>
                                        <p:tgtEl>
                                          <p:spTgt spid="38"/>
                                        </p:tgtEl>
                                        <p:attrNameLst>
                                          <p:attrName>ppt_x</p:attrName>
                                        </p:attrNameLst>
                                      </p:cBhvr>
                                      <p:tavLst>
                                        <p:tav tm="0">
                                          <p:val>
                                            <p:strVal val="ppt_x"/>
                                          </p:val>
                                        </p:tav>
                                        <p:tav tm="100000">
                                          <p:val>
                                            <p:strVal val="0-ppt_w/2"/>
                                          </p:val>
                                        </p:tav>
                                      </p:tavLst>
                                    </p:anim>
                                    <p:anim calcmode="lin" valueType="num">
                                      <p:cBhvr additive="base">
                                        <p:cTn id="210" dur="500"/>
                                        <p:tgtEl>
                                          <p:spTgt spid="38"/>
                                        </p:tgtEl>
                                        <p:attrNameLst>
                                          <p:attrName>ppt_y</p:attrName>
                                        </p:attrNameLst>
                                      </p:cBhvr>
                                      <p:tavLst>
                                        <p:tav tm="0">
                                          <p:val>
                                            <p:strVal val="ppt_y"/>
                                          </p:val>
                                        </p:tav>
                                        <p:tav tm="100000">
                                          <p:val>
                                            <p:strVal val="ppt_y"/>
                                          </p:val>
                                        </p:tav>
                                      </p:tavLst>
                                    </p:anim>
                                    <p:set>
                                      <p:cBhvr>
                                        <p:cTn id="211"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build="allAtOnce"/>
      <p:bldP spid="45" grpId="0"/>
      <p:bldP spid="4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a:extLst>
              <a:ext uri="{BEBA8EAE-BF5A-486C-A8C5-ECC9F3942E4B}">
                <a14:imgProps xmlns:a14="http://schemas.microsoft.com/office/drawing/2010/main">
                  <a14:imgLayer r:embed="rId3">
                    <a14:imgEffect>
                      <a14:backgroundRemoval t="1958" b="90453" l="9752" r="89894"/>
                    </a14:imgEffect>
                  </a14:imgLayer>
                </a14:imgProps>
              </a:ext>
              <a:ext uri="{28A0092B-C50C-407E-A947-70E740481C1C}">
                <a14:useLocalDpi xmlns:a14="http://schemas.microsoft.com/office/drawing/2010/main"/>
              </a:ext>
            </a:extLst>
          </a:blip>
          <a:srcRect b="7337"/>
          <a:stretch/>
        </p:blipFill>
        <p:spPr>
          <a:xfrm>
            <a:off x="7457812" y="184100"/>
            <a:ext cx="4734188" cy="6354642"/>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l="17820" r="13922"/>
          <a:stretch/>
        </p:blipFill>
        <p:spPr>
          <a:xfrm>
            <a:off x="8076237" y="916114"/>
            <a:ext cx="3379890" cy="2284285"/>
          </a:xfrm>
          <a:prstGeom prst="rect">
            <a:avLst/>
          </a:prstGeom>
        </p:spPr>
      </p:pic>
      <p:pic>
        <p:nvPicPr>
          <p:cNvPr id="6" name="Slika 5"/>
          <p:cNvPicPr>
            <a:picLocks noChangeAspect="1"/>
          </p:cNvPicPr>
          <p:nvPr/>
        </p:nvPicPr>
        <p:blipFill rotWithShape="1">
          <a:blip r:embed="rId5">
            <a:extLst>
              <a:ext uri="{BEBA8EAE-BF5A-486C-A8C5-ECC9F3942E4B}">
                <a14:imgProps xmlns:a14="http://schemas.microsoft.com/office/drawing/2010/main">
                  <a14:imgLayer r:embed="rId6">
                    <a14:imgEffect>
                      <a14:backgroundRemoval t="1767" b="91166" l="3390" r="95763"/>
                    </a14:imgEffect>
                  </a14:imgLayer>
                </a14:imgProps>
              </a:ext>
              <a:ext uri="{28A0092B-C50C-407E-A947-70E740481C1C}">
                <a14:useLocalDpi xmlns:a14="http://schemas.microsoft.com/office/drawing/2010/main"/>
              </a:ext>
            </a:extLst>
          </a:blip>
          <a:srcRect b="10553"/>
          <a:stretch/>
        </p:blipFill>
        <p:spPr>
          <a:xfrm>
            <a:off x="1033971" y="1047317"/>
            <a:ext cx="3518424" cy="3773855"/>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b="18956"/>
          <a:stretch/>
        </p:blipFill>
        <p:spPr>
          <a:xfrm>
            <a:off x="1264975" y="2934244"/>
            <a:ext cx="2945868" cy="1765615"/>
          </a:xfrm>
          <a:prstGeom prst="rect">
            <a:avLst/>
          </a:prstGeom>
        </p:spPr>
      </p:pic>
      <p:pic>
        <p:nvPicPr>
          <p:cNvPr id="10" name="Slika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42251" y="2239825"/>
            <a:ext cx="4467168" cy="4467168"/>
          </a:xfrm>
          <a:prstGeom prst="rect">
            <a:avLst/>
          </a:prstGeom>
        </p:spPr>
      </p:pic>
      <p:pic>
        <p:nvPicPr>
          <p:cNvPr id="12" name="Slika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131" b="22294" l="4796" r="44050"/>
                    </a14:imgEffect>
                  </a14:imgLayer>
                </a14:imgProps>
              </a:ext>
              <a:ext uri="{28A0092B-C50C-407E-A947-70E740481C1C}">
                <a14:useLocalDpi xmlns:a14="http://schemas.microsoft.com/office/drawing/2010/main"/>
              </a:ext>
            </a:extLst>
          </a:blip>
          <a:srcRect r="50893" b="75147"/>
          <a:stretch/>
        </p:blipFill>
        <p:spPr>
          <a:xfrm>
            <a:off x="159792" y="4553399"/>
            <a:ext cx="2633391" cy="1465354"/>
          </a:xfrm>
          <a:prstGeom prst="rect">
            <a:avLst/>
          </a:prstGeom>
        </p:spPr>
      </p:pic>
      <p:sp>
        <p:nvSpPr>
          <p:cNvPr id="16" name="Elipsa 15"/>
          <p:cNvSpPr/>
          <p:nvPr/>
        </p:nvSpPr>
        <p:spPr>
          <a:xfrm>
            <a:off x="4681263" y="1996975"/>
            <a:ext cx="499279" cy="44643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7" name="Elipsa 16"/>
          <p:cNvSpPr/>
          <p:nvPr/>
        </p:nvSpPr>
        <p:spPr>
          <a:xfrm>
            <a:off x="5092033" y="2618877"/>
            <a:ext cx="303096" cy="24774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0" name="Slika 1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52623" y="-185997"/>
            <a:ext cx="4657748" cy="1682642"/>
          </a:xfrm>
          <a:prstGeom prst="rect">
            <a:avLst/>
          </a:prstGeom>
        </p:spPr>
      </p:pic>
      <p:pic>
        <p:nvPicPr>
          <p:cNvPr id="2" name="Slika 1"/>
          <p:cNvPicPr>
            <a:picLocks noChangeAspect="1"/>
          </p:cNvPicPr>
          <p:nvPr/>
        </p:nvPicPr>
        <p:blipFill rotWithShape="1">
          <a:blip r:embed="rId12" cstate="screen">
            <a:extLst>
              <a:ext uri="{28A0092B-C50C-407E-A947-70E740481C1C}">
                <a14:useLocalDpi xmlns:a14="http://schemas.microsoft.com/office/drawing/2010/main"/>
              </a:ext>
            </a:extLst>
          </a:blip>
          <a:srcRect l="20679" t="11359" r="34418" b="34790"/>
          <a:stretch/>
        </p:blipFill>
        <p:spPr>
          <a:xfrm>
            <a:off x="8171473" y="957706"/>
            <a:ext cx="3189418" cy="2151529"/>
          </a:xfrm>
          <a:prstGeom prst="rect">
            <a:avLst/>
          </a:prstGeom>
        </p:spPr>
      </p:pic>
      <p:pic>
        <p:nvPicPr>
          <p:cNvPr id="14" name="Slika 13"/>
          <p:cNvPicPr>
            <a:picLocks noChangeAspect="1"/>
          </p:cNvPicPr>
          <p:nvPr/>
        </p:nvPicPr>
        <p:blipFill rotWithShape="1">
          <a:blip r:embed="rId13">
            <a:extLst>
              <a:ext uri="{BEBA8EAE-BF5A-486C-A8C5-ECC9F3942E4B}">
                <a14:imgProps xmlns:a14="http://schemas.microsoft.com/office/drawing/2010/main">
                  <a14:imgLayer r:embed="rId10">
                    <a14:imgEffect>
                      <a14:backgroundRemoval t="30210" b="58481" l="52753" r="97158"/>
                    </a14:imgEffect>
                  </a14:imgLayer>
                </a14:imgProps>
              </a:ext>
              <a:ext uri="{28A0092B-C50C-407E-A947-70E740481C1C}">
                <a14:useLocalDpi xmlns:a14="http://schemas.microsoft.com/office/drawing/2010/main"/>
              </a:ext>
            </a:extLst>
          </a:blip>
          <a:srcRect l="47646" t="26847" r="243" b="37925"/>
          <a:stretch/>
        </p:blipFill>
        <p:spPr>
          <a:xfrm>
            <a:off x="10221874" y="156430"/>
            <a:ext cx="1970126" cy="1464285"/>
          </a:xfrm>
          <a:prstGeom prst="rect">
            <a:avLst/>
          </a:prstGeom>
        </p:spPr>
      </p:pic>
      <p:pic>
        <p:nvPicPr>
          <p:cNvPr id="3" name="Slika 2"/>
          <p:cNvPicPr>
            <a:picLocks noChangeAspect="1"/>
          </p:cNvPicPr>
          <p:nvPr/>
        </p:nvPicPr>
        <p:blipFill rotWithShape="1">
          <a:blip r:embed="rId14" cstate="screen">
            <a:extLst>
              <a:ext uri="{28A0092B-C50C-407E-A947-70E740481C1C}">
                <a14:useLocalDpi xmlns:a14="http://schemas.microsoft.com/office/drawing/2010/main"/>
              </a:ext>
            </a:extLst>
          </a:blip>
          <a:srcRect l="11968" t="25376" r="13980" b="11448"/>
          <a:stretch/>
        </p:blipFill>
        <p:spPr>
          <a:xfrm>
            <a:off x="1169739" y="2934243"/>
            <a:ext cx="3104376" cy="1765615"/>
          </a:xfrm>
          <a:prstGeom prst="rect">
            <a:avLst/>
          </a:prstGeom>
        </p:spPr>
      </p:pic>
      <p:pic>
        <p:nvPicPr>
          <p:cNvPr id="7" name="Slika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1836" y="16909"/>
            <a:ext cx="4743099" cy="1444877"/>
          </a:xfrm>
          <a:prstGeom prst="rect">
            <a:avLst/>
          </a:prstGeom>
        </p:spPr>
      </p:pic>
      <p:pic>
        <p:nvPicPr>
          <p:cNvPr id="9" name="Slika 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572729" y="3283196"/>
            <a:ext cx="2280102" cy="3255546"/>
          </a:xfrm>
          <a:prstGeom prst="rect">
            <a:avLst/>
          </a:prstGeom>
        </p:spPr>
      </p:pic>
      <p:pic>
        <p:nvPicPr>
          <p:cNvPr id="15" name="Slika 1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354888" y="95239"/>
            <a:ext cx="4559001" cy="2348173"/>
          </a:xfrm>
          <a:prstGeom prst="rect">
            <a:avLst/>
          </a:prstGeom>
        </p:spPr>
      </p:pic>
      <p:sp>
        <p:nvSpPr>
          <p:cNvPr id="18" name="PoljeZBesedilom 17"/>
          <p:cNvSpPr txBox="1"/>
          <p:nvPr/>
        </p:nvSpPr>
        <p:spPr>
          <a:xfrm>
            <a:off x="4930811" y="506243"/>
            <a:ext cx="3095728" cy="1477328"/>
          </a:xfrm>
          <a:prstGeom prst="rect">
            <a:avLst/>
          </a:prstGeom>
          <a:noFill/>
        </p:spPr>
        <p:txBody>
          <a:bodyPr wrap="square" rtlCol="0">
            <a:spAutoFit/>
          </a:bodyPr>
          <a:lstStyle/>
          <a:p>
            <a:pPr algn="ctr"/>
            <a:r>
              <a:rPr lang="sl-SI" dirty="0" err="1"/>
              <a:t>Ojojoj</a:t>
            </a:r>
            <a:r>
              <a:rPr lang="sl-SI" dirty="0"/>
              <a:t>! Naše ptice so tako glasne.</a:t>
            </a:r>
          </a:p>
          <a:p>
            <a:pPr algn="ctr"/>
            <a:r>
              <a:rPr lang="sl-SI" dirty="0"/>
              <a:t>Pa preidimo k poselitvi, ki je v Otovcih zelo raznolika, in sicer razložena in gručasta. </a:t>
            </a:r>
          </a:p>
        </p:txBody>
      </p:sp>
      <p:sp>
        <p:nvSpPr>
          <p:cNvPr id="11" name="PoljeZBesedilom 10"/>
          <p:cNvSpPr txBox="1"/>
          <p:nvPr/>
        </p:nvSpPr>
        <p:spPr>
          <a:xfrm>
            <a:off x="4930902" y="506243"/>
            <a:ext cx="3500912" cy="1200329"/>
          </a:xfrm>
          <a:prstGeom prst="rect">
            <a:avLst/>
          </a:prstGeom>
          <a:noFill/>
        </p:spPr>
        <p:txBody>
          <a:bodyPr wrap="square" rtlCol="0">
            <a:spAutoFit/>
          </a:bodyPr>
          <a:lstStyle/>
          <a:p>
            <a:pPr algn="ctr"/>
            <a:r>
              <a:rPr lang="sl-SI" dirty="0"/>
              <a:t>V naselju imamo kar nekaj hiš starejše gradnje, novogradnja pa je pod nadzorom inšpektorjev Krajinskega parka Goričko. </a:t>
            </a:r>
          </a:p>
        </p:txBody>
      </p:sp>
      <p:pic>
        <p:nvPicPr>
          <p:cNvPr id="19" name="Slika 18"/>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16909"/>
            <a:ext cx="12190552" cy="6858000"/>
          </a:xfrm>
          <a:prstGeom prst="rect">
            <a:avLst/>
          </a:prstGeom>
        </p:spPr>
      </p:pic>
    </p:spTree>
    <p:extLst>
      <p:ext uri="{BB962C8B-B14F-4D97-AF65-F5344CB8AC3E}">
        <p14:creationId xmlns:p14="http://schemas.microsoft.com/office/powerpoint/2010/main" val="25911721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0 L -0.00378 1.01991 " pathEditMode="relative" rAng="0" ptsTypes="AA">
                                      <p:cBhvr>
                                        <p:cTn id="6" dur="2000" fill="hold"/>
                                        <p:tgtEl>
                                          <p:spTgt spid="19"/>
                                        </p:tgtEl>
                                        <p:attrNameLst>
                                          <p:attrName>ppt_x</p:attrName>
                                          <p:attrName>ppt_y</p:attrName>
                                        </p:attrNameLst>
                                      </p:cBhvr>
                                      <p:rCtr x="-195" y="50995"/>
                                    </p:animMotion>
                                  </p:childTnLst>
                                </p:cTn>
                              </p:par>
                            </p:childTnLst>
                          </p:cTn>
                        </p:par>
                        <p:par>
                          <p:cTn id="7" fill="hold">
                            <p:stCondLst>
                              <p:cond delay="2000"/>
                            </p:stCondLst>
                            <p:childTnLst>
                              <p:par>
                                <p:cTn id="8" presetID="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par>
                          <p:cTn id="12" fill="hold">
                            <p:stCondLst>
                              <p:cond delay="2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500"/>
                            </p:stCondLst>
                            <p:childTnLst>
                              <p:par>
                                <p:cTn id="20" presetID="47" presetClass="entr" presetSubtype="0" fill="hold" nodeType="after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1000"/>
                                        <p:tgtEl>
                                          <p:spTgt spid="18">
                                            <p:txEl>
                                              <p:pRg st="0" end="0"/>
                                            </p:txEl>
                                          </p:spTgt>
                                        </p:tgtEl>
                                      </p:cBhvr>
                                    </p:animEffect>
                                    <p:anim calcmode="lin" valueType="num">
                                      <p:cBhvr>
                                        <p:cTn id="2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1000"/>
                                        <p:tgtEl>
                                          <p:spTgt spid="18">
                                            <p:txEl>
                                              <p:pRg st="1" end="1"/>
                                            </p:txEl>
                                          </p:spTgt>
                                        </p:tgtEl>
                                      </p:cBhvr>
                                    </p:animEffect>
                                    <p:anim calcmode="lin" valueType="num">
                                      <p:cBhvr>
                                        <p:cTn id="28"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8">
                                            <p:txEl>
                                              <p:pRg st="0" end="0"/>
                                            </p:txEl>
                                          </p:spTgt>
                                        </p:tgtEl>
                                      </p:cBhvr>
                                    </p:animEffect>
                                    <p:set>
                                      <p:cBhvr>
                                        <p:cTn id="34" dur="1" fill="hold">
                                          <p:stCondLst>
                                            <p:cond delay="499"/>
                                          </p:stCondLst>
                                        </p:cTn>
                                        <p:tgtEl>
                                          <p:spTgt spid="18">
                                            <p:txEl>
                                              <p:pRg st="0" end="0"/>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xEl>
                                              <p:pRg st="1" end="1"/>
                                            </p:txEl>
                                          </p:spTgt>
                                        </p:tgtEl>
                                      </p:cBhvr>
                                    </p:animEffect>
                                    <p:set>
                                      <p:cBhvr>
                                        <p:cTn id="37" dur="1" fill="hold">
                                          <p:stCondLst>
                                            <p:cond delay="499"/>
                                          </p:stCondLst>
                                        </p:cTn>
                                        <p:tgtEl>
                                          <p:spTgt spid="18">
                                            <p:txEl>
                                              <p:pRg st="1" end="1"/>
                                            </p:txEl>
                                          </p:spTgt>
                                        </p:tgtEl>
                                        <p:attrNameLst>
                                          <p:attrName>style.visibility</p:attrName>
                                        </p:attrNameLst>
                                      </p:cBhvr>
                                      <p:to>
                                        <p:strVal val="hidden"/>
                                      </p:to>
                                    </p:set>
                                  </p:childTnLst>
                                </p:cTn>
                              </p:par>
                            </p:childTnLst>
                          </p:cTn>
                        </p:par>
                        <p:par>
                          <p:cTn id="38" fill="hold">
                            <p:stCondLst>
                              <p:cond delay="500"/>
                            </p:stCondLst>
                            <p:childTnLst>
                              <p:par>
                                <p:cTn id="39" presetID="1" presetClass="exit" presetSubtype="0" fill="hold" grpId="1" nodeType="after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par>
                          <p:cTn id="41" fill="hold">
                            <p:stCondLst>
                              <p:cond delay="500"/>
                            </p:stCondLst>
                            <p:childTnLst>
                              <p:par>
                                <p:cTn id="42" presetID="1" presetClass="exit" presetSubtype="0" fill="hold" grpId="1" nodeType="afterEffect">
                                  <p:stCondLst>
                                    <p:cond delay="0"/>
                                  </p:stCondLst>
                                  <p:childTnLst>
                                    <p:set>
                                      <p:cBhvr>
                                        <p:cTn id="43" dur="1" fill="hold">
                                          <p:stCondLst>
                                            <p:cond delay="0"/>
                                          </p:stCondLst>
                                        </p:cTn>
                                        <p:tgtEl>
                                          <p:spTgt spid="16"/>
                                        </p:tgtEl>
                                        <p:attrNameLst>
                                          <p:attrName>style.visibility</p:attrName>
                                        </p:attrNameLst>
                                      </p:cBhvr>
                                      <p:to>
                                        <p:strVal val="hidden"/>
                                      </p:to>
                                    </p:set>
                                  </p:child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par>
                          <p:cTn id="47" fill="hold">
                            <p:stCondLst>
                              <p:cond delay="500"/>
                            </p:stCondLst>
                            <p:childTnLst>
                              <p:par>
                                <p:cTn id="48" presetID="2" presetClass="exit" presetSubtype="2" fill="hold" nodeType="after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1+ppt_w/2"/>
                                          </p:val>
                                        </p:tav>
                                      </p:tavLst>
                                    </p:anim>
                                    <p:anim calcmode="lin" valueType="num">
                                      <p:cBhvr additive="base">
                                        <p:cTn id="50" dur="500"/>
                                        <p:tgtEl>
                                          <p:spTgt spid="10"/>
                                        </p:tgtEl>
                                        <p:attrNameLst>
                                          <p:attrName>ppt_y</p:attrName>
                                        </p:attrNameLst>
                                      </p:cBhvr>
                                      <p:tavLst>
                                        <p:tav tm="0">
                                          <p:val>
                                            <p:strVal val="ppt_y"/>
                                          </p:val>
                                        </p:tav>
                                        <p:tav tm="100000">
                                          <p:val>
                                            <p:strVal val="ppt_y"/>
                                          </p:val>
                                        </p:tav>
                                      </p:tavLst>
                                    </p:anim>
                                    <p:set>
                                      <p:cBhvr>
                                        <p:cTn id="51" dur="1" fill="hold">
                                          <p:stCondLst>
                                            <p:cond delay="499"/>
                                          </p:stCondLst>
                                        </p:cTn>
                                        <p:tgtEl>
                                          <p:spTgt spid="10"/>
                                        </p:tgtEl>
                                        <p:attrNameLst>
                                          <p:attrName>style.visibility</p:attrName>
                                        </p:attrNameLst>
                                      </p:cBhvr>
                                      <p:to>
                                        <p:strVal val="hidden"/>
                                      </p:to>
                                    </p:set>
                                  </p:childTnLst>
                                </p:cTn>
                              </p:par>
                            </p:childTnLst>
                          </p:cTn>
                        </p:par>
                        <p:par>
                          <p:cTn id="52" fill="hold">
                            <p:stCondLst>
                              <p:cond delay="1000"/>
                            </p:stCondLst>
                            <p:childTnLst>
                              <p:par>
                                <p:cTn id="53" presetID="22" presetClass="exit" presetSubtype="4" fill="hold" nodeType="afterEffect">
                                  <p:stCondLst>
                                    <p:cond delay="0"/>
                                  </p:stCondLst>
                                  <p:childTnLst>
                                    <p:animEffect transition="out" filter="wipe(down)">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par>
                          <p:cTn id="62" fill="hold">
                            <p:stCondLst>
                              <p:cond delay="1500"/>
                            </p:stCondLst>
                            <p:childTnLst>
                              <p:par>
                                <p:cTn id="63" presetID="1"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1" presetClass="entr" presetSubtype="0" fill="hold" grpId="2" nodeType="after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16"/>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par>
                          <p:cTn id="82" fill="hold">
                            <p:stCondLst>
                              <p:cond delay="500"/>
                            </p:stCondLst>
                            <p:childTnLst>
                              <p:par>
                                <p:cTn id="83" presetID="47" presetClass="entr" presetSubtype="0"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xit" presetSubtype="0" fill="hold" grpId="1" nodeType="clickEffect">
                                  <p:stCondLst>
                                    <p:cond delay="0"/>
                                  </p:stCondLst>
                                  <p:childTnLst>
                                    <p:animEffect transition="out" filter="fade">
                                      <p:cBhvr>
                                        <p:cTn id="91" dur="1000"/>
                                        <p:tgtEl>
                                          <p:spTgt spid="11"/>
                                        </p:tgtEl>
                                      </p:cBhvr>
                                    </p:animEffect>
                                    <p:anim calcmode="lin" valueType="num">
                                      <p:cBhvr>
                                        <p:cTn id="92" dur="1000"/>
                                        <p:tgtEl>
                                          <p:spTgt spid="11"/>
                                        </p:tgtEl>
                                        <p:attrNameLst>
                                          <p:attrName>ppt_x</p:attrName>
                                        </p:attrNameLst>
                                      </p:cBhvr>
                                      <p:tavLst>
                                        <p:tav tm="0">
                                          <p:val>
                                            <p:strVal val="ppt_x"/>
                                          </p:val>
                                        </p:tav>
                                        <p:tav tm="100000">
                                          <p:val>
                                            <p:strVal val="ppt_x"/>
                                          </p:val>
                                        </p:tav>
                                      </p:tavLst>
                                    </p:anim>
                                    <p:anim calcmode="lin" valueType="num">
                                      <p:cBhvr>
                                        <p:cTn id="93" dur="1000"/>
                                        <p:tgtEl>
                                          <p:spTgt spid="11"/>
                                        </p:tgtEl>
                                        <p:attrNameLst>
                                          <p:attrName>ppt_y</p:attrName>
                                        </p:attrNameLst>
                                      </p:cBhvr>
                                      <p:tavLst>
                                        <p:tav tm="0">
                                          <p:val>
                                            <p:strVal val="ppt_y"/>
                                          </p:val>
                                        </p:tav>
                                        <p:tav tm="100000">
                                          <p:val>
                                            <p:strVal val="ppt_y+.1"/>
                                          </p:val>
                                        </p:tav>
                                      </p:tavLst>
                                    </p:anim>
                                    <p:set>
                                      <p:cBhvr>
                                        <p:cTn id="94" dur="1" fill="hold">
                                          <p:stCondLst>
                                            <p:cond delay="999"/>
                                          </p:stCondLst>
                                        </p:cTn>
                                        <p:tgtEl>
                                          <p:spTgt spid="11"/>
                                        </p:tgtEl>
                                        <p:attrNameLst>
                                          <p:attrName>style.visibility</p:attrName>
                                        </p:attrNameLst>
                                      </p:cBhvr>
                                      <p:to>
                                        <p:strVal val="hidden"/>
                                      </p:to>
                                    </p:set>
                                  </p:childTnLst>
                                </p:cTn>
                              </p:par>
                            </p:childTnLst>
                          </p:cTn>
                        </p:par>
                        <p:par>
                          <p:cTn id="95" fill="hold">
                            <p:stCondLst>
                              <p:cond delay="1000"/>
                            </p:stCondLst>
                            <p:childTnLst>
                              <p:par>
                                <p:cTn id="96" presetID="1" presetClass="exit" presetSubtype="0" fill="hold" grpId="3" nodeType="afterEffect">
                                  <p:stCondLst>
                                    <p:cond delay="0"/>
                                  </p:stCondLst>
                                  <p:childTnLst>
                                    <p:set>
                                      <p:cBhvr>
                                        <p:cTn id="97" dur="1" fill="hold">
                                          <p:stCondLst>
                                            <p:cond delay="0"/>
                                          </p:stCondLst>
                                        </p:cTn>
                                        <p:tgtEl>
                                          <p:spTgt spid="17"/>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1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5"/>
                                        </p:tgtEl>
                                        <p:attrNameLst>
                                          <p:attrName>style.visibility</p:attrName>
                                        </p:attrNameLst>
                                      </p:cBhvr>
                                      <p:to>
                                        <p:strVal val="hidden"/>
                                      </p:to>
                                    </p:set>
                                  </p:childTnLst>
                                </p:cTn>
                              </p:par>
                            </p:childTnLst>
                          </p:cTn>
                        </p:par>
                        <p:par>
                          <p:cTn id="102" fill="hold">
                            <p:stCondLst>
                              <p:cond delay="1000"/>
                            </p:stCondLst>
                            <p:childTnLst>
                              <p:par>
                                <p:cTn id="103" presetID="2" presetClass="exit" presetSubtype="8" fill="hold" nodeType="afterEffect">
                                  <p:stCondLst>
                                    <p:cond delay="0"/>
                                  </p:stCondLst>
                                  <p:childTnLst>
                                    <p:anim calcmode="lin" valueType="num">
                                      <p:cBhvr additive="base">
                                        <p:cTn id="104" dur="500"/>
                                        <p:tgtEl>
                                          <p:spTgt spid="9"/>
                                        </p:tgtEl>
                                        <p:attrNameLst>
                                          <p:attrName>ppt_x</p:attrName>
                                        </p:attrNameLst>
                                      </p:cBhvr>
                                      <p:tavLst>
                                        <p:tav tm="0">
                                          <p:val>
                                            <p:strVal val="ppt_x"/>
                                          </p:val>
                                        </p:tav>
                                        <p:tav tm="100000">
                                          <p:val>
                                            <p:strVal val="0-ppt_w/2"/>
                                          </p:val>
                                        </p:tav>
                                      </p:tavLst>
                                    </p:anim>
                                    <p:anim calcmode="lin" valueType="num">
                                      <p:cBhvr additive="base">
                                        <p:cTn id="105" dur="500"/>
                                        <p:tgtEl>
                                          <p:spTgt spid="9"/>
                                        </p:tgtEl>
                                        <p:attrNameLst>
                                          <p:attrName>ppt_y</p:attrName>
                                        </p:attrNameLst>
                                      </p:cBhvr>
                                      <p:tavLst>
                                        <p:tav tm="0">
                                          <p:val>
                                            <p:strVal val="ppt_y"/>
                                          </p:val>
                                        </p:tav>
                                        <p:tav tm="100000">
                                          <p:val>
                                            <p:strVal val="ppt_y"/>
                                          </p:val>
                                        </p:tav>
                                      </p:tavLst>
                                    </p:anim>
                                    <p:set>
                                      <p:cBhvr>
                                        <p:cTn id="10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P spid="17" grpId="0" animBg="1"/>
      <p:bldP spid="17" grpId="1" animBg="1"/>
      <p:bldP spid="17" grpId="2" animBg="1"/>
      <p:bldP spid="17" grpId="3" animBg="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716" y="-152473"/>
            <a:ext cx="4663844" cy="1676545"/>
          </a:xfrm>
          <a:prstGeom prst="rect">
            <a:avLst/>
          </a:prstGeom>
        </p:spPr>
      </p:pic>
      <p:pic>
        <p:nvPicPr>
          <p:cNvPr id="3" name="Slika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9601" y="3428187"/>
            <a:ext cx="4517528" cy="2206943"/>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1044" y="276282"/>
            <a:ext cx="4480948" cy="3206774"/>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25962" y="917697"/>
            <a:ext cx="3859102" cy="5529551"/>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6067" y="1767777"/>
            <a:ext cx="3414056" cy="2426418"/>
          </a:xfrm>
          <a:prstGeom prst="rect">
            <a:avLst/>
          </a:prstGeom>
        </p:spPr>
      </p:pic>
      <p:pic>
        <p:nvPicPr>
          <p:cNvPr id="15" name="Slika 14"/>
          <p:cNvPicPr>
            <a:picLocks noChangeAspect="1"/>
          </p:cNvPicPr>
          <p:nvPr/>
        </p:nvPicPr>
        <p:blipFill rotWithShape="1">
          <a:blip r:embed="rId7" cstate="screen">
            <a:extLst>
              <a:ext uri="{28A0092B-C50C-407E-A947-70E740481C1C}">
                <a14:useLocalDpi xmlns:a14="http://schemas.microsoft.com/office/drawing/2010/main"/>
              </a:ext>
            </a:extLst>
          </a:blip>
          <a:srcRect b="20309"/>
          <a:stretch/>
        </p:blipFill>
        <p:spPr>
          <a:xfrm>
            <a:off x="657009" y="3428187"/>
            <a:ext cx="4414343" cy="2345236"/>
          </a:xfrm>
          <a:prstGeom prst="rect">
            <a:avLst/>
          </a:prstGeom>
        </p:spPr>
      </p:pic>
      <p:pic>
        <p:nvPicPr>
          <p:cNvPr id="17" name="Slika 16"/>
          <p:cNvPicPr>
            <a:picLocks noChangeAspect="1"/>
          </p:cNvPicPr>
          <p:nvPr/>
        </p:nvPicPr>
        <p:blipFill rotWithShape="1">
          <a:blip r:embed="rId8" cstate="screen">
            <a:extLst>
              <a:ext uri="{28A0092B-C50C-407E-A947-70E740481C1C}">
                <a14:useLocalDpi xmlns:a14="http://schemas.microsoft.com/office/drawing/2010/main"/>
              </a:ext>
            </a:extLst>
          </a:blip>
          <a:srcRect b="16106"/>
          <a:stretch/>
        </p:blipFill>
        <p:spPr>
          <a:xfrm rot="928833">
            <a:off x="3074131" y="747635"/>
            <a:ext cx="4030414" cy="2254169"/>
          </a:xfrm>
          <a:prstGeom prst="rect">
            <a:avLst/>
          </a:prstGeom>
        </p:spPr>
      </p:pic>
      <p:pic>
        <p:nvPicPr>
          <p:cNvPr id="6" name="Slika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18178" y="504428"/>
            <a:ext cx="1298561" cy="1548518"/>
          </a:xfrm>
          <a:prstGeom prst="rect">
            <a:avLst/>
          </a:prstGeom>
        </p:spPr>
      </p:pic>
      <p:pic>
        <p:nvPicPr>
          <p:cNvPr id="7" name="Slika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52894" y="1593657"/>
            <a:ext cx="1298561" cy="1548518"/>
          </a:xfrm>
          <a:prstGeom prst="rect">
            <a:avLst/>
          </a:prstGeom>
        </p:spPr>
      </p:pic>
      <p:pic>
        <p:nvPicPr>
          <p:cNvPr id="16" name="Slika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264" y="87065"/>
            <a:ext cx="4743099" cy="1444877"/>
          </a:xfrm>
          <a:prstGeom prst="rect">
            <a:avLst/>
          </a:prstGeom>
        </p:spPr>
      </p:pic>
      <p:pic>
        <p:nvPicPr>
          <p:cNvPr id="4" name="Slika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701414" y="3211760"/>
            <a:ext cx="2011854" cy="432854"/>
          </a:xfrm>
          <a:prstGeom prst="rect">
            <a:avLst/>
          </a:prstGeom>
        </p:spPr>
      </p:pic>
      <p:pic>
        <p:nvPicPr>
          <p:cNvPr id="11" name="Slika 1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473999" y="3619092"/>
            <a:ext cx="481626" cy="493819"/>
          </a:xfrm>
          <a:prstGeom prst="rect">
            <a:avLst/>
          </a:prstGeom>
        </p:spPr>
      </p:pic>
      <p:pic>
        <p:nvPicPr>
          <p:cNvPr id="20" name="Slika 19"/>
          <p:cNvPicPr>
            <a:picLocks noChangeAspect="1"/>
          </p:cNvPicPr>
          <p:nvPr/>
        </p:nvPicPr>
        <p:blipFill rotWithShape="1">
          <a:blip r:embed="rId13" cstate="screen">
            <a:extLst>
              <a:ext uri="{28A0092B-C50C-407E-A947-70E740481C1C}">
                <a14:useLocalDpi xmlns:a14="http://schemas.microsoft.com/office/drawing/2010/main"/>
              </a:ext>
            </a:extLst>
          </a:blip>
          <a:srcRect l="9342"/>
          <a:stretch/>
        </p:blipFill>
        <p:spPr>
          <a:xfrm>
            <a:off x="8469193" y="1726500"/>
            <a:ext cx="3420930" cy="2515634"/>
          </a:xfrm>
          <a:prstGeom prst="rect">
            <a:avLst/>
          </a:prstGeom>
        </p:spPr>
      </p:pic>
      <p:pic>
        <p:nvPicPr>
          <p:cNvPr id="12" name="Slika 1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29884" y="1095128"/>
            <a:ext cx="6170916" cy="3280992"/>
          </a:xfrm>
          <a:prstGeom prst="rect">
            <a:avLst/>
          </a:prstGeom>
        </p:spPr>
      </p:pic>
      <p:pic>
        <p:nvPicPr>
          <p:cNvPr id="8" name="Slika 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201180" y="2492442"/>
            <a:ext cx="4304149" cy="4298053"/>
          </a:xfrm>
          <a:prstGeom prst="rect">
            <a:avLst/>
          </a:prstGeom>
        </p:spPr>
      </p:pic>
      <p:pic>
        <p:nvPicPr>
          <p:cNvPr id="19" name="Slika 1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802470" y="2705588"/>
            <a:ext cx="2743438" cy="3920068"/>
          </a:xfrm>
          <a:prstGeom prst="rect">
            <a:avLst/>
          </a:prstGeom>
        </p:spPr>
      </p:pic>
      <p:sp>
        <p:nvSpPr>
          <p:cNvPr id="18" name="PoljeZBesedilom 17"/>
          <p:cNvSpPr txBox="1"/>
          <p:nvPr/>
        </p:nvSpPr>
        <p:spPr>
          <a:xfrm>
            <a:off x="856156" y="1879669"/>
            <a:ext cx="5099469" cy="1477328"/>
          </a:xfrm>
          <a:prstGeom prst="rect">
            <a:avLst/>
          </a:prstGeom>
          <a:noFill/>
        </p:spPr>
        <p:txBody>
          <a:bodyPr wrap="square" rtlCol="0">
            <a:spAutoFit/>
          </a:bodyPr>
          <a:lstStyle/>
          <a:p>
            <a:pPr algn="ctr"/>
            <a:r>
              <a:rPr lang="sl-SI" dirty="0"/>
              <a:t>V naši vasi imamo dve gostilni, v kateri radi zadržujejo vaščani, vključno z našim Francem. Imamo prenovljen gasilski dom, ki je gostil tudi najino poročno slavje. Športniki pa se radi </a:t>
            </a:r>
            <a:r>
              <a:rPr lang="sl-SI" dirty="0" err="1"/>
              <a:t>podružijo</a:t>
            </a:r>
            <a:r>
              <a:rPr lang="sl-SI" dirty="0"/>
              <a:t> na nogometnem igrišču ob gasilskem domu. </a:t>
            </a:r>
          </a:p>
        </p:txBody>
      </p:sp>
      <p:pic>
        <p:nvPicPr>
          <p:cNvPr id="14" name="Slika 13"/>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4089" y="0"/>
            <a:ext cx="12199153" cy="6901270"/>
          </a:xfrm>
          <a:prstGeom prst="rect">
            <a:avLst/>
          </a:prstGeom>
        </p:spPr>
      </p:pic>
      <p:sp>
        <p:nvSpPr>
          <p:cNvPr id="21" name="PoljeZBesedilom 20"/>
          <p:cNvSpPr txBox="1"/>
          <p:nvPr/>
        </p:nvSpPr>
        <p:spPr>
          <a:xfrm>
            <a:off x="569601" y="1756016"/>
            <a:ext cx="5099469" cy="1754326"/>
          </a:xfrm>
          <a:prstGeom prst="rect">
            <a:avLst/>
          </a:prstGeom>
          <a:noFill/>
        </p:spPr>
        <p:txBody>
          <a:bodyPr wrap="square" rtlCol="0">
            <a:spAutoFit/>
          </a:bodyPr>
          <a:lstStyle/>
          <a:p>
            <a:pPr algn="ctr"/>
            <a:r>
              <a:rPr lang="sl-SI" dirty="0"/>
              <a:t>To pa so še naši turistični objekti. Ni jih veliko, vendar jih kar se da dobro unovčimo ob kakšni kulturni prireditvi. V vaško-gasilskem domu se pogosto </a:t>
            </a:r>
            <a:r>
              <a:rPr lang="sl-SI" dirty="0" err="1"/>
              <a:t>podružim</a:t>
            </a:r>
            <a:r>
              <a:rPr lang="sl-SI" dirty="0"/>
              <a:t> s prijatelji. Sam sem pa tudi velik navdušenec nad nogometom. Tam se moški pogosto srečamo, da se postaramo in en drugega bodrimo. </a:t>
            </a:r>
          </a:p>
        </p:txBody>
      </p:sp>
    </p:spTree>
    <p:extLst>
      <p:ext uri="{BB962C8B-B14F-4D97-AF65-F5344CB8AC3E}">
        <p14:creationId xmlns:p14="http://schemas.microsoft.com/office/powerpoint/2010/main" val="234516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1.48148E-6 L 0.01276 1.12477 " pathEditMode="relative" rAng="0" ptsTypes="AA">
                                      <p:cBhvr>
                                        <p:cTn id="6" dur="2000" fill="hold"/>
                                        <p:tgtEl>
                                          <p:spTgt spid="14"/>
                                        </p:tgtEl>
                                        <p:attrNameLst>
                                          <p:attrName>ppt_x</p:attrName>
                                          <p:attrName>ppt_y</p:attrName>
                                        </p:attrNameLst>
                                      </p:cBhvr>
                                      <p:rCtr x="638" y="56227"/>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21"/>
                                        </p:tgtEl>
                                      </p:cBhvr>
                                    </p:animEffect>
                                    <p:anim calcmode="lin" valueType="num">
                                      <p:cBhvr>
                                        <p:cTn id="25" dur="1000"/>
                                        <p:tgtEl>
                                          <p:spTgt spid="21"/>
                                        </p:tgtEl>
                                        <p:attrNameLst>
                                          <p:attrName>ppt_x</p:attrName>
                                        </p:attrNameLst>
                                      </p:cBhvr>
                                      <p:tavLst>
                                        <p:tav tm="0">
                                          <p:val>
                                            <p:strVal val="ppt_x"/>
                                          </p:val>
                                        </p:tav>
                                        <p:tav tm="100000">
                                          <p:val>
                                            <p:strVal val="ppt_x"/>
                                          </p:val>
                                        </p:tav>
                                      </p:tavLst>
                                    </p:anim>
                                    <p:anim calcmode="lin" valueType="num">
                                      <p:cBhvr>
                                        <p:cTn id="26" dur="1000"/>
                                        <p:tgtEl>
                                          <p:spTgt spid="21"/>
                                        </p:tgtEl>
                                        <p:attrNameLst>
                                          <p:attrName>ppt_y</p:attrName>
                                        </p:attrNameLst>
                                      </p:cBhvr>
                                      <p:tavLst>
                                        <p:tav tm="0">
                                          <p:val>
                                            <p:strVal val="ppt_y"/>
                                          </p:val>
                                        </p:tav>
                                        <p:tav tm="100000">
                                          <p:val>
                                            <p:strVal val="ppt_y+.1"/>
                                          </p:val>
                                        </p:tav>
                                      </p:tavLst>
                                    </p:anim>
                                    <p:set>
                                      <p:cBhvr>
                                        <p:cTn id="27" dur="1" fill="hold">
                                          <p:stCondLst>
                                            <p:cond delay="999"/>
                                          </p:stCondLst>
                                        </p:cTn>
                                        <p:tgtEl>
                                          <p:spTgt spid="21"/>
                                        </p:tgtEl>
                                        <p:attrNameLst>
                                          <p:attrName>style.visibility</p:attrName>
                                        </p:attrNameLst>
                                      </p:cBhvr>
                                      <p:to>
                                        <p:strVal val="hidden"/>
                                      </p:to>
                                    </p:set>
                                  </p:childTnLst>
                                </p:cTn>
                              </p:par>
                            </p:childTnLst>
                          </p:cTn>
                        </p:par>
                        <p:par>
                          <p:cTn id="28" fill="hold">
                            <p:stCondLst>
                              <p:cond delay="1000"/>
                            </p:stCondLst>
                            <p:childTnLst>
                              <p:par>
                                <p:cTn id="29" presetID="1" presetClass="exit" presetSubtype="0" fill="hold" nodeType="after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1000"/>
                            </p:stCondLst>
                            <p:childTnLst>
                              <p:par>
                                <p:cTn id="34" presetID="2" presetClass="exit" presetSubtype="2" fill="hold" nodeType="after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1+ppt_w/2"/>
                                          </p:val>
                                        </p:tav>
                                      </p:tavLst>
                                    </p:anim>
                                    <p:anim calcmode="lin" valueType="num">
                                      <p:cBhvr additive="base">
                                        <p:cTn id="36" dur="500"/>
                                        <p:tgtEl>
                                          <p:spTgt spid="8"/>
                                        </p:tgtEl>
                                        <p:attrNameLst>
                                          <p:attrName>ppt_y</p:attrName>
                                        </p:attrNameLst>
                                      </p:cBhvr>
                                      <p:tavLst>
                                        <p:tav tm="0">
                                          <p:val>
                                            <p:strVal val="ppt_y"/>
                                          </p:val>
                                        </p:tav>
                                        <p:tav tm="100000">
                                          <p:val>
                                            <p:strVal val="ppt_y"/>
                                          </p:val>
                                        </p:tav>
                                      </p:tavLst>
                                    </p:anim>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1500"/>
                            </p:stCondLst>
                            <p:childTnLst>
                              <p:par>
                                <p:cTn id="39" presetID="1" presetClass="exit" presetSubtype="0" fill="hold" nodeType="after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1500"/>
                            </p:stCondLst>
                            <p:childTnLst>
                              <p:par>
                                <p:cTn id="48" presetID="1"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childTnLst>
                          </p:cTn>
                        </p:par>
                        <p:par>
                          <p:cTn id="61" fill="hold">
                            <p:stCondLst>
                              <p:cond delay="2000"/>
                            </p:stCondLst>
                            <p:childTnLst>
                              <p:par>
                                <p:cTn id="62" presetID="1" presetClass="entr" presetSubtype="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par>
                          <p:cTn id="66" fill="hold">
                            <p:stCondLst>
                              <p:cond delay="2000"/>
                            </p:stCondLst>
                            <p:childTnLst>
                              <p:par>
                                <p:cTn id="67" presetID="47"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18"/>
                                        </p:tgtEl>
                                      </p:cBhvr>
                                    </p:animEffect>
                                    <p:anim calcmode="lin" valueType="num">
                                      <p:cBhvr>
                                        <p:cTn id="76" dur="1000"/>
                                        <p:tgtEl>
                                          <p:spTgt spid="18"/>
                                        </p:tgtEl>
                                        <p:attrNameLst>
                                          <p:attrName>ppt_x</p:attrName>
                                        </p:attrNameLst>
                                      </p:cBhvr>
                                      <p:tavLst>
                                        <p:tav tm="0">
                                          <p:val>
                                            <p:strVal val="ppt_x"/>
                                          </p:val>
                                        </p:tav>
                                        <p:tav tm="100000">
                                          <p:val>
                                            <p:strVal val="ppt_x"/>
                                          </p:val>
                                        </p:tav>
                                      </p:tavLst>
                                    </p:anim>
                                    <p:anim calcmode="lin" valueType="num">
                                      <p:cBhvr>
                                        <p:cTn id="77" dur="1000"/>
                                        <p:tgtEl>
                                          <p:spTgt spid="18"/>
                                        </p:tgtEl>
                                        <p:attrNameLst>
                                          <p:attrName>ppt_y</p:attrName>
                                        </p:attrNameLst>
                                      </p:cBhvr>
                                      <p:tavLst>
                                        <p:tav tm="0">
                                          <p:val>
                                            <p:strVal val="ppt_y"/>
                                          </p:val>
                                        </p:tav>
                                        <p:tav tm="100000">
                                          <p:val>
                                            <p:strVal val="ppt_y+.1"/>
                                          </p:val>
                                        </p:tav>
                                      </p:tavLst>
                                    </p:anim>
                                    <p:set>
                                      <p:cBhvr>
                                        <p:cTn id="78" dur="1" fill="hold">
                                          <p:stCondLst>
                                            <p:cond delay="999"/>
                                          </p:stCondLst>
                                        </p:cTn>
                                        <p:tgtEl>
                                          <p:spTgt spid="18"/>
                                        </p:tgtEl>
                                        <p:attrNameLst>
                                          <p:attrName>style.visibility</p:attrName>
                                        </p:attrNameLst>
                                      </p:cBhvr>
                                      <p:to>
                                        <p:strVal val="hidden"/>
                                      </p:to>
                                    </p:set>
                                  </p:childTnLst>
                                </p:cTn>
                              </p:par>
                            </p:childTnLst>
                          </p:cTn>
                        </p:par>
                        <p:par>
                          <p:cTn id="79" fill="hold">
                            <p:stCondLst>
                              <p:cond delay="1000"/>
                            </p:stCondLst>
                            <p:childTnLst>
                              <p:par>
                                <p:cTn id="80" presetID="10" presetClass="exit" presetSubtype="0" fill="hold" nodeType="after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2" nodeType="click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1" grpId="0"/>
      <p:bldP spid="21" grpId="1"/>
      <p:bldP spid="21"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390" y="1762678"/>
            <a:ext cx="5133704" cy="5133704"/>
          </a:xfrm>
          <a:prstGeom prst="rect">
            <a:avLst/>
          </a:prstGeom>
        </p:spPr>
      </p:pic>
      <p:sp>
        <p:nvSpPr>
          <p:cNvPr id="3" name="Oblak 2"/>
          <p:cNvSpPr/>
          <p:nvPr/>
        </p:nvSpPr>
        <p:spPr>
          <a:xfrm>
            <a:off x="4637314" y="241662"/>
            <a:ext cx="5251269" cy="2664823"/>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p:cNvSpPr txBox="1"/>
          <p:nvPr/>
        </p:nvSpPr>
        <p:spPr>
          <a:xfrm>
            <a:off x="5303520" y="835410"/>
            <a:ext cx="3971108" cy="1477328"/>
          </a:xfrm>
          <a:prstGeom prst="rect">
            <a:avLst/>
          </a:prstGeom>
          <a:noFill/>
        </p:spPr>
        <p:txBody>
          <a:bodyPr wrap="square" rtlCol="0">
            <a:spAutoFit/>
          </a:bodyPr>
          <a:lstStyle/>
          <a:p>
            <a:r>
              <a:rPr lang="sl-SI" dirty="0"/>
              <a:t>Sedaj pa se morava z Micko posloviti, ker naju že čakajo lačne živali.  Upam, da vam je bilo z nama prijetno!</a:t>
            </a:r>
          </a:p>
          <a:p>
            <a:endParaRPr lang="sl-SI" dirty="0"/>
          </a:p>
          <a:p>
            <a:r>
              <a:rPr lang="sl-SI" dirty="0"/>
              <a:t> </a:t>
            </a:r>
            <a:r>
              <a:rPr lang="sl-SI" dirty="0" err="1"/>
              <a:t>Ptičkanama</a:t>
            </a:r>
            <a:r>
              <a:rPr lang="sl-SI" dirty="0"/>
              <a:t> mi bo vse povedala.</a:t>
            </a:r>
          </a:p>
        </p:txBody>
      </p:sp>
      <p:sp>
        <p:nvSpPr>
          <p:cNvPr id="5" name="Elipsa 4"/>
          <p:cNvSpPr/>
          <p:nvPr/>
        </p:nvSpPr>
        <p:spPr>
          <a:xfrm>
            <a:off x="3533502" y="738049"/>
            <a:ext cx="927463" cy="83602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Elipsa 5"/>
          <p:cNvSpPr/>
          <p:nvPr/>
        </p:nvSpPr>
        <p:spPr>
          <a:xfrm>
            <a:off x="2416628" y="992776"/>
            <a:ext cx="685800" cy="613955"/>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Elipsa 6"/>
          <p:cNvSpPr/>
          <p:nvPr/>
        </p:nvSpPr>
        <p:spPr>
          <a:xfrm>
            <a:off x="1825533" y="1816350"/>
            <a:ext cx="542109" cy="49638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Slika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5667" y1="11333" x2="85667" y2="11333"/>
                        <a14:foregroundMark x1="28667" y1="5333" x2="28667" y2="5333"/>
                        <a14:foregroundMark x1="92667" y1="22333" x2="92667" y2="22333"/>
                        <a14:foregroundMark x1="93667" y1="16333" x2="93667" y2="16333"/>
                        <a14:foregroundMark x1="93667" y1="7667" x2="93667" y2="7667"/>
                        <a14:foregroundMark x1="77000" y1="5000" x2="77000" y2="5000"/>
                        <a14:foregroundMark x1="21333" y1="15000" x2="21333" y2="15000"/>
                        <a14:foregroundMark x1="59333" y1="47000" x2="59333" y2="47000"/>
                        <a14:foregroundMark x1="59333" y1="62000" x2="59333" y2="62000"/>
                        <a14:foregroundMark x1="57000" y1="87667" x2="57000" y2="87667"/>
                        <a14:foregroundMark x1="20333" y1="24667" x2="20333" y2="24667"/>
                        <a14:foregroundMark x1="87667" y1="31333" x2="87667" y2="31333"/>
                        <a14:foregroundMark x1="71333" y1="31000" x2="71333" y2="31000"/>
                        <a14:foregroundMark x1="53667" y1="30000" x2="53667" y2="30000"/>
                        <a14:foregroundMark x1="81667" y1="33667" x2="81667" y2="33667"/>
                        <a14:foregroundMark x1="95333" y1="32333" x2="95333" y2="32333"/>
                        <a14:foregroundMark x1="92333" y1="28667" x2="92333" y2="28667"/>
                        <a14:foregroundMark x1="85667" y1="6333" x2="85667" y2="6333"/>
                        <a14:foregroundMark x1="65333" y1="3000" x2="65333" y2="3000"/>
                        <a14:foregroundMark x1="70667" y1="5000" x2="70667" y2="5000"/>
                        <a14:foregroundMark x1="57000" y1="4667" x2="57000" y2="4667"/>
                        <a14:foregroundMark x1="48667" y1="4000" x2="48667" y2="4000"/>
                        <a14:foregroundMark x1="75000" y1="19000" x2="75000" y2="19000"/>
                        <a14:foregroundMark x1="42333" y1="13667" x2="42333" y2="13667"/>
                        <a14:foregroundMark x1="27667" y1="7333" x2="27667" y2="7333"/>
                        <a14:foregroundMark x1="22333" y1="4000" x2="22333" y2="4000"/>
                        <a14:foregroundMark x1="30000" y1="2667" x2="30000" y2="2667"/>
                      </a14:backgroundRemoval>
                    </a14:imgEffect>
                  </a14:imgLayer>
                </a14:imgProps>
              </a:ext>
              <a:ext uri="{28A0092B-C50C-407E-A947-70E740481C1C}">
                <a14:useLocalDpi xmlns:a14="http://schemas.microsoft.com/office/drawing/2010/main"/>
              </a:ext>
            </a:extLst>
          </a:blip>
          <a:stretch>
            <a:fillRect/>
          </a:stretch>
        </p:blipFill>
        <p:spPr>
          <a:xfrm>
            <a:off x="7774033" y="3006091"/>
            <a:ext cx="3734344" cy="3734344"/>
          </a:xfrm>
          <a:prstGeom prst="rect">
            <a:avLst/>
          </a:prstGeom>
        </p:spPr>
      </p:pic>
      <p:sp>
        <p:nvSpPr>
          <p:cNvPr id="9" name="PoljeZBesedilom 8"/>
          <p:cNvSpPr txBox="1"/>
          <p:nvPr/>
        </p:nvSpPr>
        <p:spPr>
          <a:xfrm>
            <a:off x="8542339" y="3006091"/>
            <a:ext cx="4205473" cy="1323439"/>
          </a:xfrm>
          <a:prstGeom prst="rect">
            <a:avLst/>
          </a:prstGeom>
          <a:noFill/>
        </p:spPr>
        <p:txBody>
          <a:bodyPr wrap="square" rtlCol="0">
            <a:spAutoFit/>
          </a:bodyPr>
          <a:lstStyle/>
          <a:p>
            <a:r>
              <a:rPr lang="sl-SI" sz="8000" b="1" dirty="0">
                <a:effectLst>
                  <a:outerShdw blurRad="38100" dist="38100" dir="2700000" algn="tl">
                    <a:srgbClr val="000000">
                      <a:alpha val="43137"/>
                    </a:srgbClr>
                  </a:outerShdw>
                </a:effectLst>
                <a:latin typeface="Edwardian Script ITC" panose="030303020407070D0804" pitchFamily="66" charset="0"/>
              </a:rPr>
              <a:t>Hvala</a:t>
            </a:r>
          </a:p>
        </p:txBody>
      </p:sp>
      <p:pic>
        <p:nvPicPr>
          <p:cNvPr id="10" name="Slika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3587" y="3133165"/>
            <a:ext cx="2524528" cy="3607270"/>
          </a:xfrm>
          <a:prstGeom prst="rect">
            <a:avLst/>
          </a:prstGeom>
        </p:spPr>
      </p:pic>
      <p:pic>
        <p:nvPicPr>
          <p:cNvPr id="11" name="Slika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5205" y="3006091"/>
            <a:ext cx="400830" cy="368109"/>
          </a:xfrm>
          <a:prstGeom prst="rect">
            <a:avLst/>
          </a:prstGeom>
        </p:spPr>
      </p:pic>
      <p:sp>
        <p:nvSpPr>
          <p:cNvPr id="12" name="Oblak 11"/>
          <p:cNvSpPr/>
          <p:nvPr/>
        </p:nvSpPr>
        <p:spPr>
          <a:xfrm>
            <a:off x="4921430" y="92587"/>
            <a:ext cx="4683035" cy="2913504"/>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oljeZBesedilom 12"/>
          <p:cNvSpPr txBox="1"/>
          <p:nvPr/>
        </p:nvSpPr>
        <p:spPr>
          <a:xfrm>
            <a:off x="5784430" y="533676"/>
            <a:ext cx="3299624" cy="2031325"/>
          </a:xfrm>
          <a:prstGeom prst="rect">
            <a:avLst/>
          </a:prstGeom>
          <a:noFill/>
        </p:spPr>
        <p:txBody>
          <a:bodyPr wrap="square" rtlCol="0">
            <a:spAutoFit/>
          </a:bodyPr>
          <a:lstStyle/>
          <a:p>
            <a:pPr algn="ctr"/>
            <a:r>
              <a:rPr lang="sl-SI" dirty="0"/>
              <a:t>Upam, da ste spoznali kaj novega o Goričkem! Predvsem pa, da čuvate naše okolje. Ne pozabite: „Življenje je kratko, zato ga izkoristite čimbolj veselo in se pridno učite za boljšo prihodnost. Adijo!“ :) </a:t>
            </a:r>
          </a:p>
        </p:txBody>
      </p:sp>
    </p:spTree>
    <p:extLst>
      <p:ext uri="{BB962C8B-B14F-4D97-AF65-F5344CB8AC3E}">
        <p14:creationId xmlns:p14="http://schemas.microsoft.com/office/powerpoint/2010/main" val="2560154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7" presetClass="entr" presetSubtype="0" fill="hold"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
                                        </p:tgtEl>
                                        <p:attrNameLst>
                                          <p:attrName>style.visibility</p:attrName>
                                        </p:attrNameLst>
                                      </p:cBhvr>
                                      <p:to>
                                        <p:strVal val="hidden"/>
                                      </p:to>
                                    </p:set>
                                  </p:childTnLst>
                                </p:cTn>
                              </p:par>
                            </p:childTnLst>
                          </p:cTn>
                        </p:par>
                        <p:par>
                          <p:cTn id="40" fill="hold">
                            <p:stCondLst>
                              <p:cond delay="0"/>
                            </p:stCondLst>
                            <p:childTnLst>
                              <p:par>
                                <p:cTn id="41" presetID="2" presetClass="entr" presetSubtype="2"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par>
                                <p:cTn id="45" presetID="1" presetClass="exit" presetSubtype="0" fill="hold" grpId="0" nodeType="withEffect">
                                  <p:stCondLst>
                                    <p:cond delay="0"/>
                                  </p:stCondLst>
                                  <p:childTnLst>
                                    <p:set>
                                      <p:cBhvr>
                                        <p:cTn id="46" dur="1" fill="hold">
                                          <p:stCondLst>
                                            <p:cond delay="0"/>
                                          </p:stCondLst>
                                        </p:cTn>
                                        <p:tgtEl>
                                          <p:spTgt spid="4">
                                            <p:txEl>
                                              <p:pRg st="0" end="0"/>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
                                            <p:txEl>
                                              <p:pRg st="2" end="2"/>
                                            </p:txEl>
                                          </p:spTgt>
                                        </p:tgtEl>
                                        <p:attrNameLst>
                                          <p:attrName>style.visibility</p:attrName>
                                        </p:attrNameLst>
                                      </p:cBhvr>
                                      <p:to>
                                        <p:strVal val="hidden"/>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build="allAtOnce"/>
      <p:bldP spid="5" grpId="0" animBg="1"/>
      <p:bldP spid="5" grpId="1" animBg="1"/>
      <p:bldP spid="6" grpId="0" animBg="1"/>
      <p:bldP spid="6" grpId="1" animBg="1"/>
      <p:bldP spid="7" grpId="0" animBg="1"/>
      <p:bldP spid="7" grpId="1" animBg="1"/>
      <p:bldP spid="12" grpId="0" animBg="1"/>
      <p:bldP spid="13" grpId="0"/>
    </p:bldLst>
  </p:timing>
</p:sld>
</file>

<file path=ppt/theme/theme1.xml><?xml version="1.0" encoding="utf-8"?>
<a:theme xmlns:a="http://schemas.openxmlformats.org/drawingml/2006/main" name="Galerija">
  <a:themeElements>
    <a:clrScheme name="Galerij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ja">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j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TM10001114[[fn=Galerija]]</Template>
  <TotalTime>1736</TotalTime>
  <Words>533</Words>
  <Application>Microsoft Office PowerPoint</Application>
  <PresentationFormat>Širokozaslonsko</PresentationFormat>
  <Paragraphs>35</Paragraphs>
  <Slides>8</Slides>
  <Notes>0</Notes>
  <HiddenSlides>0</HiddenSlides>
  <MMClips>1</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8</vt:i4>
      </vt:variant>
    </vt:vector>
  </HeadingPairs>
  <TitlesOfParts>
    <vt:vector size="12" baseType="lpstr">
      <vt:lpstr>Arial</vt:lpstr>
      <vt:lpstr>Edwardian Script ITC</vt:lpstr>
      <vt:lpstr>Gill Sans MT</vt:lpstr>
      <vt:lpstr>Galerija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Petra Ouček</dc:creator>
  <cp:lastModifiedBy>Zbornica1</cp:lastModifiedBy>
  <cp:revision>138</cp:revision>
  <dcterms:created xsi:type="dcterms:W3CDTF">2020-04-13T12:58:51Z</dcterms:created>
  <dcterms:modified xsi:type="dcterms:W3CDTF">2021-10-15T07:58:36Z</dcterms:modified>
</cp:coreProperties>
</file>