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8" r:id="rId3"/>
    <p:sldId id="261" r:id="rId4"/>
    <p:sldId id="259" r:id="rId5"/>
    <p:sldId id="260" r:id="rId6"/>
    <p:sldId id="268" r:id="rId7"/>
    <p:sldId id="265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822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2019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438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878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355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1165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757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357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330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9930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079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56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6574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279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585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10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87289-AA88-4378-B2CB-DC09D3F183C0}" type="datetimeFigureOut">
              <a:rPr lang="sl-SI" smtClean="0"/>
              <a:t>8. 04. 2020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E1EFD2-985F-49F0-942F-1E595139D0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89778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hyperlink" Target="http://www.kulinarika.net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hyperlink" Target="http://www.jedel.bi/" TargetMode="External"/><Relationship Id="rId5" Type="http://schemas.openxmlformats.org/officeDocument/2006/relationships/image" Target="../media/image14.jpeg"/><Relationship Id="rId10" Type="http://schemas.openxmlformats.org/officeDocument/2006/relationships/hyperlink" Target="http://www.gurman.eu/" TargetMode="External"/><Relationship Id="rId4" Type="http://schemas.openxmlformats.org/officeDocument/2006/relationships/image" Target="../media/image13.jpeg"/><Relationship Id="rId9" Type="http://schemas.openxmlformats.org/officeDocument/2006/relationships/hyperlink" Target="http://www.okusno.j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00518" y="502024"/>
            <a:ext cx="8767482" cy="2097741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Tehniški dan </a:t>
            </a:r>
            <a:br>
              <a:rPr lang="sl-SI" dirty="0" smtClean="0"/>
            </a:br>
            <a:r>
              <a:rPr lang="sl-SI" dirty="0" smtClean="0"/>
              <a:t>                </a:t>
            </a:r>
            <a:r>
              <a:rPr lang="sl-SI" b="1" dirty="0" smtClean="0">
                <a:solidFill>
                  <a:srgbClr val="92D050"/>
                </a:solidFill>
                <a:latin typeface="+mn-lt"/>
              </a:rPr>
              <a:t>VELIKA NOČ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                              </a:t>
            </a:r>
            <a:r>
              <a:rPr lang="sl-SI" sz="2400" dirty="0" smtClean="0"/>
              <a:t>10. MAREC 2020</a:t>
            </a:r>
            <a:endParaRPr lang="sl-SI" sz="24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65966" y="8017282"/>
            <a:ext cx="17707784" cy="2025305"/>
          </a:xfrm>
        </p:spPr>
        <p:txBody>
          <a:bodyPr/>
          <a:lstStyle/>
          <a:p>
            <a:endParaRPr lang="sl-SI" dirty="0"/>
          </a:p>
        </p:txBody>
      </p:sp>
      <p:pic>
        <p:nvPicPr>
          <p:cNvPr id="1026" name="Picture 2" descr="VELIKA NOČ OD MRAKA DO SVI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0" y="2733032"/>
            <a:ext cx="4670612" cy="324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863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53627" y="532191"/>
            <a:ext cx="7766936" cy="1646302"/>
          </a:xfrm>
        </p:spPr>
        <p:txBody>
          <a:bodyPr/>
          <a:lstStyle/>
          <a:p>
            <a:r>
              <a:rPr lang="sl-SI" dirty="0" smtClean="0"/>
              <a:t>velikonočni pogrinjek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53626" y="2447109"/>
            <a:ext cx="9039013" cy="2700623"/>
          </a:xfrm>
        </p:spPr>
        <p:txBody>
          <a:bodyPr/>
          <a:lstStyle/>
          <a:p>
            <a:pPr algn="l"/>
            <a:r>
              <a:rPr lang="sl-SI" dirty="0" smtClean="0"/>
              <a:t>Da bo praznovanje čim lepše, lahko pripraviš velikonočni pogrinjek</a:t>
            </a:r>
            <a:r>
              <a:rPr lang="sl-SI" dirty="0" smtClean="0"/>
              <a:t>.</a:t>
            </a:r>
          </a:p>
          <a:p>
            <a:pPr algn="l"/>
            <a:r>
              <a:rPr lang="sl-SI" dirty="0" smtClean="0"/>
              <a:t>Veliko idej ponuja GOOGLE,                                               ti pa izberi kar svojo.</a:t>
            </a:r>
          </a:p>
          <a:p>
            <a:pPr algn="l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419" y="2872882"/>
            <a:ext cx="2799342" cy="3730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9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Velikonočno voščilo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4786" y="1270000"/>
            <a:ext cx="8596668" cy="4869543"/>
          </a:xfrm>
        </p:spPr>
        <p:txBody>
          <a:bodyPr/>
          <a:lstStyle/>
          <a:p>
            <a:r>
              <a:rPr lang="sl-SI" dirty="0" smtClean="0"/>
              <a:t>Mogoče pa ima tvoja </a:t>
            </a:r>
            <a:r>
              <a:rPr lang="sl-SI" dirty="0" smtClean="0"/>
              <a:t>nona shranjeno </a:t>
            </a:r>
            <a:r>
              <a:rPr lang="sl-SI" dirty="0" smtClean="0"/>
              <a:t>še kakšno staro velikonočno voščilnico. Lahko pa sam zapišeš velikonočno voščilnico in jo pošlješ nekomu, ki bo letos praznoval sam. Tudi to lahko fotografiraš.</a:t>
            </a:r>
          </a:p>
          <a:p>
            <a:endParaRPr lang="sl-SI" dirty="0" smtClean="0"/>
          </a:p>
          <a:p>
            <a:r>
              <a:rPr lang="sl-SI" dirty="0" smtClean="0"/>
              <a:t>MI PA VSEM ŽELIMO: </a:t>
            </a: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606" y="2509282"/>
            <a:ext cx="3900488" cy="3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49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VELIKA NOČ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5414" y="1429069"/>
            <a:ext cx="8596668" cy="3880773"/>
          </a:xfrm>
        </p:spPr>
        <p:txBody>
          <a:bodyPr>
            <a:normAutofit/>
          </a:bodyPr>
          <a:lstStyle/>
          <a:p>
            <a:r>
              <a:rPr lang="sl-SI" u="sng" dirty="0" smtClean="0"/>
              <a:t>Kaj je velika noč?</a:t>
            </a:r>
          </a:p>
          <a:p>
            <a:pPr marL="0" indent="0">
              <a:buNone/>
            </a:pPr>
            <a:r>
              <a:rPr lang="sl-SI" dirty="0" smtClean="0"/>
              <a:t>Je najpomembnejši krščanski praznik (kristjani praznujejo Kristusovo vstajenje od mrtvih). </a:t>
            </a:r>
            <a:r>
              <a:rPr lang="sl-SI" dirty="0"/>
              <a:t>To je praznik veselja in upanja, saj je Jezus s svojim vstajenjem premagal duhovno in telesno smrt in prinesel upanje za vstajenje po smrti.</a:t>
            </a:r>
          </a:p>
          <a:p>
            <a:pPr fontAlgn="base"/>
            <a:r>
              <a:rPr lang="sl-SI" u="sng" dirty="0"/>
              <a:t>Kdaj je </a:t>
            </a:r>
            <a:r>
              <a:rPr lang="sl-SI" u="sng" dirty="0" smtClean="0"/>
              <a:t>velika noč?</a:t>
            </a:r>
            <a:endParaRPr lang="sl-SI" u="sng" dirty="0"/>
          </a:p>
          <a:p>
            <a:pPr marL="0" indent="0" fontAlgn="base">
              <a:buNone/>
            </a:pPr>
            <a:r>
              <a:rPr lang="sl-SI" dirty="0"/>
              <a:t>Velika noč je premakljiv praznik, ki pade na nedeljo po prvi polni spomladanski luni. Tako lahko Velika noč pade na kateri koli datum med 22. marcem in 25. aprilom</a:t>
            </a:r>
            <a:r>
              <a:rPr lang="sl-SI" dirty="0" smtClean="0"/>
              <a:t>.</a:t>
            </a:r>
          </a:p>
          <a:p>
            <a:r>
              <a:rPr lang="sl-SI" u="sng" dirty="0"/>
              <a:t>Zakaj velika noč? </a:t>
            </a:r>
            <a:endParaRPr lang="sl-SI" u="sng" dirty="0" smtClean="0"/>
          </a:p>
          <a:p>
            <a:pPr marL="0" indent="0">
              <a:buNone/>
            </a:pPr>
            <a:r>
              <a:rPr lang="sl-SI" dirty="0" smtClean="0"/>
              <a:t>Izročilo </a:t>
            </a:r>
            <a:r>
              <a:rPr lang="sl-SI" dirty="0"/>
              <a:t>praznovanja velike noči je močno povezano s starimi praznovanji pomladi in je precej </a:t>
            </a:r>
            <a:r>
              <a:rPr lang="sl-SI" dirty="0" smtClean="0"/>
              <a:t>bogato.</a:t>
            </a:r>
            <a:endParaRPr lang="sl-SI" dirty="0"/>
          </a:p>
          <a:p>
            <a:pPr fontAlgn="base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6746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Sveti teden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Teden pred veliko nočjo je </a:t>
            </a:r>
            <a:r>
              <a:rPr lang="sl-SI" b="1" i="1" dirty="0" smtClean="0"/>
              <a:t>cvetna</a:t>
            </a:r>
            <a:r>
              <a:rPr lang="sl-SI" i="1" dirty="0" smtClean="0"/>
              <a:t> (oljčna) </a:t>
            </a:r>
            <a:r>
              <a:rPr lang="sl-SI" b="1" i="1" dirty="0" smtClean="0"/>
              <a:t>nedelja</a:t>
            </a:r>
            <a:r>
              <a:rPr lang="sl-SI" dirty="0" smtClean="0"/>
              <a:t>.</a:t>
            </a:r>
          </a:p>
          <a:p>
            <a:r>
              <a:rPr lang="sl-SI" b="1" i="1" dirty="0" smtClean="0"/>
              <a:t>Veliki četrtek </a:t>
            </a:r>
            <a:r>
              <a:rPr lang="sl-SI" dirty="0" smtClean="0"/>
              <a:t>je spomin na Jezusovo zadnjo večerjo.</a:t>
            </a:r>
          </a:p>
          <a:p>
            <a:r>
              <a:rPr lang="sl-SI" dirty="0" smtClean="0"/>
              <a:t> Na </a:t>
            </a:r>
            <a:r>
              <a:rPr lang="sl-SI" b="1" i="1" dirty="0" smtClean="0"/>
              <a:t>veliki petek </a:t>
            </a:r>
            <a:r>
              <a:rPr lang="sl-SI" dirty="0" smtClean="0"/>
              <a:t>se spominjamo Jezusovega  križanja – ta dan velja strogi post.</a:t>
            </a:r>
          </a:p>
          <a:p>
            <a:r>
              <a:rPr lang="sl-SI" dirty="0" smtClean="0"/>
              <a:t>Na </a:t>
            </a:r>
            <a:r>
              <a:rPr lang="sl-SI" b="1" i="1" dirty="0" smtClean="0"/>
              <a:t>veliko soboto </a:t>
            </a:r>
            <a:r>
              <a:rPr lang="sl-SI" dirty="0" smtClean="0"/>
              <a:t>katoličani po cerkvah blagoslavljajo velikonočne </a:t>
            </a:r>
            <a:r>
              <a:rPr lang="sl-SI" dirty="0" err="1" smtClean="0"/>
              <a:t>dobrore</a:t>
            </a:r>
            <a:endParaRPr lang="sl-SI" dirty="0" smtClean="0"/>
          </a:p>
          <a:p>
            <a:r>
              <a:rPr lang="sl-SI" dirty="0" smtClean="0"/>
              <a:t>Na </a:t>
            </a:r>
            <a:r>
              <a:rPr lang="sl-SI" b="1" i="1" dirty="0" smtClean="0"/>
              <a:t>velikonočno nedeljo </a:t>
            </a:r>
            <a:r>
              <a:rPr lang="sl-SI" dirty="0" smtClean="0"/>
              <a:t>potekajo </a:t>
            </a:r>
            <a:r>
              <a:rPr lang="sl-SI" dirty="0" err="1" smtClean="0"/>
              <a:t>vstajenske</a:t>
            </a:r>
            <a:r>
              <a:rPr lang="sl-SI" dirty="0" smtClean="0"/>
              <a:t> procesije. Jutranji maši sledi velikonočni zajtrk. </a:t>
            </a:r>
            <a:endParaRPr lang="sl-SI" dirty="0" smtClean="0"/>
          </a:p>
          <a:p>
            <a:r>
              <a:rPr lang="sl-SI" dirty="0" smtClean="0"/>
              <a:t>Dan </a:t>
            </a:r>
            <a:r>
              <a:rPr lang="sl-SI" dirty="0"/>
              <a:t>po prazniku velike noči</a:t>
            </a:r>
            <a:r>
              <a:rPr lang="sl-SI" dirty="0" smtClean="0"/>
              <a:t>, na </a:t>
            </a:r>
            <a:r>
              <a:rPr lang="sl-SI" b="1" dirty="0" smtClean="0"/>
              <a:t>velikonočni ponedeljek</a:t>
            </a:r>
            <a:r>
              <a:rPr lang="sl-SI" dirty="0" smtClean="0"/>
              <a:t>, se kristjani  </a:t>
            </a:r>
            <a:r>
              <a:rPr lang="sl-SI" dirty="0"/>
              <a:t>spominjajo Jezusovega prikazovanja njegovima učencema na poti v </a:t>
            </a:r>
            <a:r>
              <a:rPr lang="sl-SI" dirty="0" err="1" smtClean="0"/>
              <a:t>Emavs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1207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Simbolika </a:t>
            </a:r>
            <a:r>
              <a:rPr lang="sl-SI" dirty="0" smtClean="0"/>
              <a:t>velike </a:t>
            </a:r>
            <a:r>
              <a:rPr lang="sl-SI" dirty="0"/>
              <a:t>noči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Jedi</a:t>
            </a:r>
            <a:r>
              <a:rPr lang="sl-SI" dirty="0"/>
              <a:t>, ki predstavljajo simboliko </a:t>
            </a:r>
            <a:r>
              <a:rPr lang="sl-SI" dirty="0" smtClean="0"/>
              <a:t>velike </a:t>
            </a:r>
            <a:r>
              <a:rPr lang="sl-SI" dirty="0"/>
              <a:t>noči in se blagoslavljajo na </a:t>
            </a:r>
            <a:r>
              <a:rPr lang="sl-SI" dirty="0" smtClean="0"/>
              <a:t>veliko </a:t>
            </a:r>
            <a:r>
              <a:rPr lang="sl-SI" dirty="0"/>
              <a:t>soboto so:</a:t>
            </a:r>
          </a:p>
          <a:p>
            <a:r>
              <a:rPr lang="sl-SI" dirty="0"/>
              <a:t>RDEČI PIRHI: simbolizirajo kapljo Kristusove krvi,</a:t>
            </a:r>
          </a:p>
          <a:p>
            <a:r>
              <a:rPr lang="sl-SI" dirty="0"/>
              <a:t>HREN: simbol žeblja, s katerim so Kristusa pribili na križ,</a:t>
            </a:r>
          </a:p>
          <a:p>
            <a:r>
              <a:rPr lang="sl-SI" dirty="0"/>
              <a:t>POTICA: simbolizira Kristusovo trnovo krono,</a:t>
            </a:r>
          </a:p>
          <a:p>
            <a:r>
              <a:rPr lang="sl-SI" dirty="0"/>
              <a:t>JAJCA: simbol pomladi, oznanjujejo novo življenje,</a:t>
            </a:r>
          </a:p>
          <a:p>
            <a:r>
              <a:rPr lang="sl-SI" dirty="0"/>
              <a:t>KRUH: predstavlja življenje,</a:t>
            </a:r>
          </a:p>
          <a:p>
            <a:r>
              <a:rPr lang="sl-SI" dirty="0"/>
              <a:t>CVETJE: simbol za Jezusovo vstajenje od mrtvih.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492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IN KAKO BOŠ IZPELJAL TEHNIŠKI DAN IN SI HKRATI  POLEPŠAL PRAZNIK?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759995"/>
            <a:ext cx="8596668" cy="4893354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sl-SI" dirty="0" smtClean="0"/>
              <a:t>                                       NA VOLJO IMAŠ VEČ IDEJ:</a:t>
            </a:r>
          </a:p>
          <a:p>
            <a:pPr lvl="0"/>
            <a:r>
              <a:rPr lang="sl-SI" dirty="0" smtClean="0"/>
              <a:t>barvanje </a:t>
            </a:r>
            <a:r>
              <a:rPr lang="sl-SI" dirty="0"/>
              <a:t>velikonočnih jajc</a:t>
            </a:r>
          </a:p>
          <a:p>
            <a:pPr lvl="0"/>
            <a:r>
              <a:rPr lang="sl-SI" dirty="0"/>
              <a:t>izdelovanje velikonočnih izdelkov in aranžmajev</a:t>
            </a:r>
          </a:p>
          <a:p>
            <a:pPr lvl="0"/>
            <a:r>
              <a:rPr lang="sl-SI" dirty="0"/>
              <a:t>priprava velikonočnih jedi</a:t>
            </a:r>
          </a:p>
          <a:p>
            <a:r>
              <a:rPr lang="sl-SI" dirty="0" smtClean="0"/>
              <a:t>ustvarjanje </a:t>
            </a:r>
            <a:r>
              <a:rPr lang="sl-SI" dirty="0"/>
              <a:t>po lastni </a:t>
            </a:r>
            <a:r>
              <a:rPr lang="sl-SI" dirty="0" smtClean="0"/>
              <a:t>izbiri</a:t>
            </a:r>
          </a:p>
          <a:p>
            <a:endParaRPr lang="sl-SI" dirty="0"/>
          </a:p>
          <a:p>
            <a:r>
              <a:rPr lang="sl-SI" dirty="0" smtClean="0"/>
              <a:t>Učenci do 3. razreda izberejo vsaj 1 idejo in pripravijo 1 izdelek</a:t>
            </a:r>
          </a:p>
          <a:p>
            <a:r>
              <a:rPr lang="sl-SI" dirty="0" smtClean="0"/>
              <a:t>Učenci do 6. razreda izberejo vsaj 2 ideji in pripravijo 2 izdelka</a:t>
            </a:r>
          </a:p>
          <a:p>
            <a:r>
              <a:rPr lang="sl-SI" dirty="0" smtClean="0"/>
              <a:t>Učenci zadnje triade izberejo vsaj 2 izdelka, vendar obvezno jed (pletenico)</a:t>
            </a:r>
          </a:p>
          <a:p>
            <a:r>
              <a:rPr lang="sl-SI" dirty="0" smtClean="0"/>
              <a:t>Sorojenci v družini lahko pripravijo skupne izdelke.</a:t>
            </a:r>
          </a:p>
          <a:p>
            <a:r>
              <a:rPr lang="sl-SI" u="sng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VSAK UČENEC 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POŠLJE FOTOGRAFIJO IZDELKA (IZDELKOV SKUPAJ) SVOJI RAZREDNIČARKI DO PONEDELJKA, 13. marca 2020, do 10.00 po e pošti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r>
              <a:rPr lang="sl-SI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Vesela bo tudi povratne informacije:</a:t>
            </a:r>
          </a:p>
          <a:p>
            <a:r>
              <a:rPr lang="sl-SI" dirty="0" smtClean="0"/>
              <a:t>Všeč </a:t>
            </a:r>
            <a:r>
              <a:rPr lang="sl-SI" dirty="0"/>
              <a:t>mi je bilo ...</a:t>
            </a:r>
          </a:p>
          <a:p>
            <a:r>
              <a:rPr lang="sl-SI" dirty="0"/>
              <a:t>Uspelo mi je ...</a:t>
            </a:r>
          </a:p>
          <a:p>
            <a:r>
              <a:rPr lang="sl-SI" dirty="0"/>
              <a:t>Težko je bilo ...</a:t>
            </a:r>
          </a:p>
          <a:p>
            <a:r>
              <a:rPr lang="sl-SI" dirty="0"/>
              <a:t>Pogrešal/a sem ...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9051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Velikonočni pirhi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1628503"/>
            <a:ext cx="8596668" cy="4850674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Eden najbolj prepoznavnih simbolov čaščenja življenja je </a:t>
            </a:r>
            <a:r>
              <a:rPr lang="sl-SI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jajce.</a:t>
            </a:r>
          </a:p>
          <a:p>
            <a:r>
              <a:rPr lang="sl-SI" dirty="0" smtClean="0"/>
              <a:t>Za pripravo velikonočnih pirhov so učiteljice pripravile veliko zanimivih idej.</a:t>
            </a:r>
          </a:p>
          <a:p>
            <a:pPr marL="0" indent="0">
              <a:buNone/>
            </a:pPr>
            <a:r>
              <a:rPr lang="sl-SI" dirty="0" smtClean="0"/>
              <a:t>Učencem do 5. razreda bodo navodila posredovana po e pošti. Za pokušino pa tole:</a:t>
            </a: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 Veseli bomo tudi kakšne tvoje ideje.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/>
          <a:srcRect l="13062" t="40598" r="34689" b="26129"/>
          <a:stretch>
            <a:fillRect/>
          </a:stretch>
        </p:blipFill>
        <p:spPr>
          <a:xfrm>
            <a:off x="1588543" y="2918324"/>
            <a:ext cx="4678045" cy="161353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5" name="Slika2" title="Rezultat barvanja s peno za britje. (FOTO: Shutterstock)"/>
          <p:cNvPicPr/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026446" y="3398111"/>
            <a:ext cx="2744572" cy="195262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6" name="Slika6" title="najlepsa-velikonocna-jajca"/>
          <p:cNvPicPr>
            <a:picLocks/>
          </p:cNvPicPr>
          <p:nvPr/>
        </p:nvPicPr>
        <p:blipFill>
          <a:blip r:embed="rId4">
            <a:lum bright="-50000"/>
            <a:alphaModFix/>
          </a:blip>
          <a:stretch>
            <a:fillRect/>
          </a:stretch>
        </p:blipFill>
        <p:spPr>
          <a:xfrm>
            <a:off x="1427769" y="4662868"/>
            <a:ext cx="1721417" cy="125345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Slika 6" descr="Jajce ovijemo z najlon nogavico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4775370" y="4662868"/>
            <a:ext cx="2095500" cy="190436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85360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Izdelovanje velikonočnih aranžmajev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Lepo je, če je za praznike hiša lepo okrašena. Tudi ideje za velikonočne aranžmaje so učiteljice pripravile za učence do 5. razreda in bodo poslane po pošti. Vsi ostali pa: VKLOPITE DOMIŠLJIJO IN DAJTE DUŠKA SVOJI USTVARJALNOSTI.</a:t>
            </a:r>
          </a:p>
          <a:p>
            <a:endParaRPr lang="sl-SI" dirty="0"/>
          </a:p>
        </p:txBody>
      </p:sp>
      <p:pic>
        <p:nvPicPr>
          <p:cNvPr id="4" name="Slika5"/>
          <p:cNvPicPr/>
          <p:nvPr/>
        </p:nvPicPr>
        <p:blipFill>
          <a:blip r:embed="rId2">
            <a:lum bright="-50000"/>
            <a:alphaModFix/>
          </a:blip>
          <a:srcRect/>
          <a:stretch>
            <a:fillRect/>
          </a:stretch>
        </p:blipFill>
        <p:spPr>
          <a:xfrm>
            <a:off x="895667" y="3975916"/>
            <a:ext cx="1134745" cy="1623695"/>
          </a:xfrm>
          <a:prstGeom prst="rect">
            <a:avLst/>
          </a:prstGeom>
          <a:noFill/>
          <a:ln w="758">
            <a:solidFill>
              <a:srgbClr val="90C33F"/>
            </a:solidFill>
            <a:prstDash val="solid"/>
          </a:ln>
        </p:spPr>
      </p:pic>
      <p:pic>
        <p:nvPicPr>
          <p:cNvPr id="7" name="Slika 6" descr="Osterkörbchen - Korb flechten aus Naturmatierial - DIY Anleitung - mit Baumscheiben und Nägel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92" r="2302" b="12500"/>
          <a:stretch/>
        </p:blipFill>
        <p:spPr bwMode="auto">
          <a:xfrm>
            <a:off x="4314878" y="3109141"/>
            <a:ext cx="2533650" cy="1733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 descr="Etsy :: Your place to buy and sell all things handmad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793" y="4356177"/>
            <a:ext cx="273494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48" y="449757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2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Peka pletenice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7334" y="2648269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sl-SI" sz="1900" b="1" u="sng" dirty="0" smtClean="0">
                <a:solidFill>
                  <a:srgbClr val="92D050"/>
                </a:solidFill>
              </a:rPr>
              <a:t>Recept:</a:t>
            </a:r>
            <a:endParaRPr lang="sl-SI" sz="1900" b="1" dirty="0">
              <a:solidFill>
                <a:srgbClr val="92D050"/>
              </a:solidFill>
            </a:endParaRPr>
          </a:p>
          <a:p>
            <a:r>
              <a:rPr lang="sl-SI" b="1" dirty="0"/>
              <a:t>Sestavine: </a:t>
            </a:r>
            <a:r>
              <a:rPr lang="sl-SI" dirty="0"/>
              <a:t>500 g bele moke</a:t>
            </a:r>
            <a:r>
              <a:rPr lang="sl-SI" b="1" dirty="0"/>
              <a:t>, </a:t>
            </a:r>
            <a:r>
              <a:rPr lang="sl-SI" dirty="0"/>
              <a:t>1 vrečka suhega kvasa</a:t>
            </a:r>
            <a:r>
              <a:rPr lang="sl-SI" b="1" dirty="0"/>
              <a:t>, </a:t>
            </a:r>
            <a:r>
              <a:rPr lang="sl-SI" dirty="0"/>
              <a:t>50 g sladkorja</a:t>
            </a:r>
            <a:r>
              <a:rPr lang="sl-SI" b="1" dirty="0"/>
              <a:t>, </a:t>
            </a:r>
            <a:r>
              <a:rPr lang="sl-SI" dirty="0"/>
              <a:t>1 </a:t>
            </a:r>
            <a:r>
              <a:rPr lang="sl-SI" dirty="0" err="1"/>
              <a:t>vanilijev</a:t>
            </a:r>
            <a:r>
              <a:rPr lang="sl-SI" dirty="0"/>
              <a:t> sladkor </a:t>
            </a:r>
            <a:r>
              <a:rPr lang="sl-SI" b="1" dirty="0"/>
              <a:t>, </a:t>
            </a:r>
            <a:r>
              <a:rPr lang="sl-SI" dirty="0"/>
              <a:t>sol, 2 jajci , 1 beljak , 1/4 l sladke smetane</a:t>
            </a:r>
          </a:p>
          <a:p>
            <a:r>
              <a:rPr lang="sl-SI" b="1" dirty="0"/>
              <a:t>Premaz: </a:t>
            </a:r>
            <a:r>
              <a:rPr lang="sl-SI" dirty="0"/>
              <a:t>1 rumenjak , 1 žlica mleka </a:t>
            </a:r>
          </a:p>
          <a:p>
            <a:r>
              <a:rPr lang="sl-SI" b="1" dirty="0"/>
              <a:t>Postopek</a:t>
            </a:r>
            <a:endParaRPr lang="sl-SI" dirty="0"/>
          </a:p>
          <a:p>
            <a:r>
              <a:rPr lang="sl-SI" dirty="0"/>
              <a:t>Moko presejemo in jo zmešamo s suhim kvasom. Pripravimo kvašeno testo, ga pustimo, da vzhaja in vidno naraste. Nato ga z rokami pregnetemo. Iz dveh tretjin testa oblikujemo tri, okoli 40 cm dolge svaljke, jih prepletemo in položimo na pekač. Z valjarjem za testo po dolgem vtisnemo vdolbino v pletenico. Razžvrkljamo 1 rumenjak in žlico mleka in namažemo vdolbino. Iz preostalega testa oblikujemo 3 po 35 cm dolge svaljke in jih prepletemo v kito, ki jo položimo na večjo pletenico. Pletenica naj ponovno vzhaja na toplem, da vidno naraste, nato jo premažemo z razžvrkljanim jajčkom. Pečemo na 175-200 stopinj približno 35 min.</a:t>
            </a:r>
          </a:p>
          <a:p>
            <a:r>
              <a:rPr lang="sl-SI" dirty="0"/>
              <a:t>Na spodnji povezavi lahko pogledaš postopek priprave.</a:t>
            </a:r>
          </a:p>
          <a:p>
            <a:r>
              <a:rPr lang="sl-SI" b="1" u="sng" dirty="0"/>
              <a:t>https://1001ideja.si/video-recept-velikonocne-pletenice/</a:t>
            </a:r>
            <a:endParaRPr lang="sl-SI" dirty="0"/>
          </a:p>
          <a:p>
            <a:endParaRPr lang="sl-SI" dirty="0"/>
          </a:p>
        </p:txBody>
      </p:sp>
      <p:pic>
        <p:nvPicPr>
          <p:cNvPr id="4" name="Slika 3" descr="https://1001ideja.si/wp-content/uploads/2019/04/velikonočne-pletenice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412" y="1419860"/>
            <a:ext cx="3604260" cy="1021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086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Nekaj idej</a:t>
            </a:r>
            <a:endParaRPr lang="sl-SI" dirty="0"/>
          </a:p>
        </p:txBody>
      </p:sp>
      <p:pic>
        <p:nvPicPr>
          <p:cNvPr id="4" name="Označba mesta vsebine 3" descr="https://www.kulinarika.net/slikerecepti/18355/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7" y="1375956"/>
            <a:ext cx="2283562" cy="1469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https://kruhinpotica.com/wp-content/uploads/sites/2/2017/04/DSC_096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021580" y="2712720"/>
            <a:ext cx="2148840" cy="143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 descr="https://media3.picsearch.com/is?6Go6Sf715Ho0i8gO5LUxdleJnowv_AUYmp_ikaEuVR8&amp;height=26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674" y="1069384"/>
            <a:ext cx="1973580" cy="152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lika 6" descr="https://media4.picsearch.com/is?tWX71GrnmoNGj_KqS4J8f0U7cl8OdIH5dae9mT94jlI&amp;height=26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288" y="2912020"/>
            <a:ext cx="1897380" cy="1469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https://media3.picsearch.com/is?IkM9VLWl6r66t6GqZE94kHrZpl2zClw48_GxuXAFpTA&amp;height=26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41" y="1069384"/>
            <a:ext cx="1516380" cy="148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lika 8" descr="https://media1.picsearch.com/is?IcCcxXSaPuDz49IzjVmyJLr0IMDjkngrf1E9hPERknQ&amp;height=26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662" y="2980690"/>
            <a:ext cx="1577340" cy="1164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lika 9" descr="https://media3.picsearch.com/is?bvI4GgmQdcBjMu53DcqCEUyB0aekz5NUTy1VVL7zaFY&amp;height=34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39" y="2980690"/>
            <a:ext cx="1234440" cy="18516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Pravokotnik 10"/>
          <p:cNvSpPr/>
          <p:nvPr/>
        </p:nvSpPr>
        <p:spPr>
          <a:xfrm>
            <a:off x="1692779" y="4447631"/>
            <a:ext cx="7904067" cy="28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Nujno pazite na varnost in higieno pri delu, upoštevajte vsa higienska priporočila pri delu z živili.</a:t>
            </a:r>
            <a:endParaRPr lang="sl-SI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pripravi jedi povabite člane družine, da z vami kuhajo. Vi poskrbite, da bo</a:t>
            </a:r>
            <a:r>
              <a:rPr lang="sl-SI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narejena jed vsem v užitek in vam v ponos</a:t>
            </a:r>
            <a:r>
              <a:rPr lang="sl-SI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sl-SI" sz="1600" b="1" u="sng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Še več idej</a:t>
            </a:r>
            <a:r>
              <a:rPr lang="sl-SI" sz="16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sl-SI" dirty="0"/>
              <a:t>Nekaj prehranskih spletnih strani:</a:t>
            </a:r>
          </a:p>
          <a:p>
            <a:r>
              <a:rPr lang="sl-SI" u="sng" dirty="0" smtClean="0">
                <a:hlinkClick r:id="rId9"/>
              </a:rPr>
              <a:t>www.okusno.je</a:t>
            </a:r>
            <a:r>
              <a:rPr lang="sl-SI" u="sng" dirty="0" smtClean="0"/>
              <a:t>                       </a:t>
            </a:r>
            <a:r>
              <a:rPr lang="sl-SI" u="sng" dirty="0" smtClean="0">
                <a:hlinkClick r:id="rId10"/>
              </a:rPr>
              <a:t>www.gurman.eu</a:t>
            </a:r>
            <a:endParaRPr lang="sl-SI" dirty="0" smtClean="0"/>
          </a:p>
          <a:p>
            <a:pPr lvl="0"/>
            <a:r>
              <a:rPr lang="sl-SI" u="sng" dirty="0" smtClean="0">
                <a:hlinkClick r:id="rId11"/>
              </a:rPr>
              <a:t>www.jedel.bi</a:t>
            </a:r>
            <a:r>
              <a:rPr lang="sl-SI" u="sng" dirty="0" smtClean="0"/>
              <a:t>                        </a:t>
            </a:r>
            <a:r>
              <a:rPr lang="sl-SI" u="sng" dirty="0" smtClean="0">
                <a:hlinkClick r:id="rId12"/>
              </a:rPr>
              <a:t>www.kulinarika.net</a:t>
            </a:r>
            <a:r>
              <a:rPr lang="sl-SI" u="sng" dirty="0" smtClean="0"/>
              <a:t>                                             </a:t>
            </a:r>
            <a:endParaRPr lang="sl-SI" dirty="0" smtClean="0"/>
          </a:p>
          <a:p>
            <a:pPr lvl="0"/>
            <a:endParaRPr lang="sl-SI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0825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264</TotalTime>
  <Words>715</Words>
  <Application>Microsoft Office PowerPoint</Application>
  <PresentationFormat>Širokozaslonsko</PresentationFormat>
  <Paragraphs>76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Gladko</vt:lpstr>
      <vt:lpstr>Tehniški dan                  VELIKA NOČ                                10. MAREC 2020</vt:lpstr>
      <vt:lpstr>VELIKA NOČ</vt:lpstr>
      <vt:lpstr>Sveti teden</vt:lpstr>
      <vt:lpstr>Simbolika velike noči </vt:lpstr>
      <vt:lpstr>IN KAKO BOŠ IZPELJAL TEHNIŠKI DAN IN SI HKRATI  POLEPŠAL PRAZNIK?</vt:lpstr>
      <vt:lpstr>Velikonočni pirhi</vt:lpstr>
      <vt:lpstr>Izdelovanje velikonočnih aranžmajev</vt:lpstr>
      <vt:lpstr>Peka pletenice </vt:lpstr>
      <vt:lpstr>Nekaj idej</vt:lpstr>
      <vt:lpstr>velikonočni pogrinjek </vt:lpstr>
      <vt:lpstr>Velikonočno voščilo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Tehniški dan  VELIKA NOČ 10. MAREC 2020</dc:title>
  <dc:creator>Uporabnik sistema Windows</dc:creator>
  <cp:lastModifiedBy>Uporabnik sistema Windows</cp:lastModifiedBy>
  <cp:revision>15</cp:revision>
  <dcterms:created xsi:type="dcterms:W3CDTF">2020-04-08T06:48:43Z</dcterms:created>
  <dcterms:modified xsi:type="dcterms:W3CDTF">2020-04-08T13:25:02Z</dcterms:modified>
</cp:coreProperties>
</file>